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11.jpg" ContentType="image/png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29"/>
  </p:notesMasterIdLst>
  <p:handoutMasterIdLst>
    <p:handoutMasterId r:id="rId30"/>
  </p:handoutMasterIdLst>
  <p:sldIdLst>
    <p:sldId id="553" r:id="rId2"/>
    <p:sldId id="513" r:id="rId3"/>
    <p:sldId id="514" r:id="rId4"/>
    <p:sldId id="554" r:id="rId5"/>
    <p:sldId id="521" r:id="rId6"/>
    <p:sldId id="520" r:id="rId7"/>
    <p:sldId id="522" r:id="rId8"/>
    <p:sldId id="523" r:id="rId9"/>
    <p:sldId id="524" r:id="rId10"/>
    <p:sldId id="525" r:id="rId11"/>
    <p:sldId id="526" r:id="rId12"/>
    <p:sldId id="527" r:id="rId13"/>
    <p:sldId id="528" r:id="rId14"/>
    <p:sldId id="555" r:id="rId15"/>
    <p:sldId id="529" r:id="rId16"/>
    <p:sldId id="530" r:id="rId17"/>
    <p:sldId id="531" r:id="rId18"/>
    <p:sldId id="532" r:id="rId19"/>
    <p:sldId id="533" r:id="rId20"/>
    <p:sldId id="534" r:id="rId21"/>
    <p:sldId id="535" r:id="rId22"/>
    <p:sldId id="536" r:id="rId23"/>
    <p:sldId id="537" r:id="rId24"/>
    <p:sldId id="556" r:id="rId25"/>
    <p:sldId id="544" r:id="rId26"/>
    <p:sldId id="538" r:id="rId27"/>
    <p:sldId id="539" r:id="rId28"/>
  </p:sldIdLst>
  <p:sldSz cx="9144000" cy="6858000" type="screen4x3"/>
  <p:notesSz cx="9928225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99FF"/>
    <a:srgbClr val="000099"/>
    <a:srgbClr val="CCFFFF"/>
    <a:srgbClr val="FF9900"/>
    <a:srgbClr val="99CC00"/>
    <a:srgbClr val="FFFF66"/>
    <a:srgbClr val="FFCC00"/>
    <a:srgbClr val="996633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303089" cy="340158"/>
          </a:xfrm>
          <a:prstGeom prst="rect">
            <a:avLst/>
          </a:prstGeom>
        </p:spPr>
        <p:txBody>
          <a:bodyPr vert="horz" lIns="92105" tIns="46053" rIns="92105" bIns="4605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3087" cy="340158"/>
          </a:xfrm>
          <a:prstGeom prst="rect">
            <a:avLst/>
          </a:prstGeom>
        </p:spPr>
        <p:txBody>
          <a:bodyPr vert="horz" lIns="92105" tIns="46053" rIns="92105" bIns="46053" rtlCol="0"/>
          <a:lstStyle>
            <a:lvl1pPr algn="r">
              <a:defRPr sz="1200"/>
            </a:lvl1pPr>
          </a:lstStyle>
          <a:p>
            <a:fld id="{F1F89848-29A2-4A94-A74D-49B24091BC9A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6456424"/>
            <a:ext cx="4303089" cy="340157"/>
          </a:xfrm>
          <a:prstGeom prst="rect">
            <a:avLst/>
          </a:prstGeom>
        </p:spPr>
        <p:txBody>
          <a:bodyPr vert="horz" lIns="92105" tIns="46053" rIns="92105" bIns="4605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798" y="6456424"/>
            <a:ext cx="4303087" cy="340157"/>
          </a:xfrm>
          <a:prstGeom prst="rect">
            <a:avLst/>
          </a:prstGeom>
        </p:spPr>
        <p:txBody>
          <a:bodyPr vert="horz" lIns="92105" tIns="46053" rIns="92105" bIns="46053" rtlCol="0" anchor="b"/>
          <a:lstStyle>
            <a:lvl1pPr algn="r">
              <a:defRPr sz="1200"/>
            </a:lvl1pPr>
          </a:lstStyle>
          <a:p>
            <a:fld id="{40C19C91-FAD1-467E-B75A-C66CC38ACC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06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1373" cy="339939"/>
          </a:xfrm>
          <a:prstGeom prst="rect">
            <a:avLst/>
          </a:prstGeom>
        </p:spPr>
        <p:txBody>
          <a:bodyPr vert="horz" lIns="92031" tIns="46015" rIns="92031" bIns="460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4515" y="1"/>
            <a:ext cx="4301373" cy="339939"/>
          </a:xfrm>
          <a:prstGeom prst="rect">
            <a:avLst/>
          </a:prstGeom>
        </p:spPr>
        <p:txBody>
          <a:bodyPr vert="horz" lIns="92031" tIns="46015" rIns="92031" bIns="46015" rtlCol="0"/>
          <a:lstStyle>
            <a:lvl1pPr algn="r">
              <a:defRPr sz="1200"/>
            </a:lvl1pPr>
          </a:lstStyle>
          <a:p>
            <a:fld id="{E973ED3A-8FB2-4DC6-8FE3-AB92DE33F45A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31" tIns="46015" rIns="92031" bIns="460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526" y="3228869"/>
            <a:ext cx="7941175" cy="3059445"/>
          </a:xfrm>
          <a:prstGeom prst="rect">
            <a:avLst/>
          </a:prstGeom>
        </p:spPr>
        <p:txBody>
          <a:bodyPr vert="horz" lIns="92031" tIns="46015" rIns="92031" bIns="4601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44"/>
            <a:ext cx="4301373" cy="339938"/>
          </a:xfrm>
          <a:prstGeom prst="rect">
            <a:avLst/>
          </a:prstGeom>
        </p:spPr>
        <p:txBody>
          <a:bodyPr vert="horz" lIns="92031" tIns="46015" rIns="92031" bIns="460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4515" y="6456644"/>
            <a:ext cx="4301373" cy="339938"/>
          </a:xfrm>
          <a:prstGeom prst="rect">
            <a:avLst/>
          </a:prstGeom>
        </p:spPr>
        <p:txBody>
          <a:bodyPr vert="horz" lIns="92031" tIns="46015" rIns="92031" bIns="46015" rtlCol="0" anchor="b"/>
          <a:lstStyle>
            <a:lvl1pPr algn="r">
              <a:defRPr sz="1200"/>
            </a:lvl1pPr>
          </a:lstStyle>
          <a:p>
            <a:fld id="{886A3F0B-76D2-47D7-A5FC-DE948DC3608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1898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ECD63-E178-410A-BCC6-444392FD085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ECD63-E178-410A-BCC6-444392FD0854}" type="slidenum">
              <a:rPr lang="ko-KR" altLang="en-US" smtClean="0">
                <a:solidFill>
                  <a:prstClr val="black"/>
                </a:solidFill>
              </a:rPr>
              <a:pPr/>
              <a:t>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ECD63-E178-410A-BCC6-444392FD0854}" type="slidenum">
              <a:rPr lang="ko-KR" altLang="en-US" smtClean="0">
                <a:solidFill>
                  <a:prstClr val="black"/>
                </a:solidFill>
              </a:rPr>
              <a:pPr/>
              <a:t>14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ECD63-E178-410A-BCC6-444392FD0854}" type="slidenum">
              <a:rPr lang="ko-KR" altLang="en-US" smtClean="0">
                <a:solidFill>
                  <a:prstClr val="black"/>
                </a:solidFill>
              </a:rPr>
              <a:pPr/>
              <a:t>24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6A3F0B-76D2-47D7-A5FC-DE948DC36085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1961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D41BE-A535-4D4E-99AB-D0AA8C0DC9FB}" type="datetimeFigureOut">
              <a:rPr lang="ko-KR" altLang="en-US" smtClean="0"/>
              <a:pPr/>
              <a:t>2019-10-22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76819-BECA-49ED-8491-BDCFD78121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10" Type="http://schemas.openxmlformats.org/officeDocument/2006/relationships/image" Target="../media/image42.png"/><Relationship Id="rId4" Type="http://schemas.openxmlformats.org/officeDocument/2006/relationships/image" Target="../media/image36.jpeg"/><Relationship Id="rId9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860032" y="0"/>
            <a:ext cx="4283968" cy="943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endParaRPr lang="ko-KR" altLang="en-US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-36512" y="6251003"/>
            <a:ext cx="4139952" cy="651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endParaRPr lang="ko-KR" altLang="en-US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60032" y="4196696"/>
            <a:ext cx="3744416" cy="248175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1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W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riting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58903" y="2821159"/>
            <a:ext cx="7247950" cy="1138765"/>
          </a:xfrm>
          <a:prstGeom prst="rect">
            <a:avLst/>
          </a:prstGeom>
          <a:noFill/>
        </p:spPr>
        <p:txBody>
          <a:bodyPr wrap="square" lIns="91432" tIns="45716" rIns="91432" bIns="45716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36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온라인학습 가이드</a:t>
            </a:r>
            <a:endParaRPr lang="en-US" altLang="ko-KR" sz="36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altLang="ko-KR" sz="32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(For teachers)</a:t>
            </a:r>
            <a:endParaRPr lang="ko-KR" altLang="en-US" sz="32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11960" y="6084004"/>
            <a:ext cx="4824536" cy="369324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ove First, 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each Second, and 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ncourage Last</a:t>
            </a:r>
            <a:endParaRPr lang="ko-KR" altLang="en-US" b="1" dirty="0">
              <a:solidFill>
                <a:prstClr val="black">
                  <a:lumMod val="50000"/>
                  <a:lumOff val="50000"/>
                </a:prstClr>
              </a:solidFill>
              <a:latin typeface="Garamond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676553" y="1829062"/>
            <a:ext cx="4662772" cy="566340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3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L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istening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84576" y="-459431"/>
            <a:ext cx="4067944" cy="4072578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2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R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eading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3053" y="332656"/>
            <a:ext cx="317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SMART </a:t>
            </a:r>
            <a:r>
              <a:rPr lang="ko-KR" altLang="en-US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학습의 </a:t>
            </a:r>
            <a:r>
              <a:rPr lang="ko-KR" altLang="en-US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최강자</a:t>
            </a:r>
            <a:r>
              <a:rPr lang="en-US" altLang="ko-KR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!</a:t>
            </a:r>
            <a:endParaRPr lang="ko-KR" altLang="en-US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01988"/>
            <a:ext cx="2086964" cy="54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7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48" y="2070924"/>
            <a:ext cx="3339796" cy="1901874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3" name="그룹 22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25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32048" y="1187460"/>
            <a:ext cx="8676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★인터넷 홈페이지 </a:t>
            </a:r>
            <a:r>
              <a:rPr lang="en-US" altLang="ko-KR" sz="1600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en-US" altLang="ko-KR" sz="1600" u="sng" dirty="0" smtClean="0">
                <a:solidFill>
                  <a:srgbClr val="C00000"/>
                </a:solidFill>
                <a:latin typeface="HY수평선M" pitchFamily="18" charset="-127"/>
                <a:ea typeface="HY수평선M" pitchFamily="18" charset="-127"/>
              </a:rPr>
              <a:t>www.keymapedu.com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32048" y="4296030"/>
            <a:ext cx="3491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 smtClean="0">
                <a:solidFill>
                  <a:prstClr val="black"/>
                </a:solidFill>
              </a:rPr>
              <a:t>홈페이지 접속 후 로그인 후 페이지 오른쪽 상단</a:t>
            </a:r>
            <a:r>
              <a:rPr lang="en-US" altLang="ko-KR" sz="1200" dirty="0">
                <a:solidFill>
                  <a:prstClr val="black"/>
                </a:solidFill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</a:rPr>
              <a:t>bar</a:t>
            </a:r>
            <a:r>
              <a:rPr lang="ko-KR" altLang="en-US" sz="1200" dirty="0" smtClean="0">
                <a:solidFill>
                  <a:prstClr val="black"/>
                </a:solidFill>
              </a:rPr>
              <a:t>에서 </a:t>
            </a:r>
            <a:r>
              <a:rPr lang="en-US" altLang="ko-KR" sz="1200" b="1" u="sng" dirty="0" smtClean="0">
                <a:solidFill>
                  <a:srgbClr val="C00000"/>
                </a:solidFill>
              </a:rPr>
              <a:t>LMS</a:t>
            </a: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</a:rPr>
              <a:t>클릭</a:t>
            </a:r>
            <a:r>
              <a:rPr lang="en-US" altLang="ko-KR" sz="1200" dirty="0" smtClean="0">
                <a:solidFill>
                  <a:prstClr val="black"/>
                </a:solidFill>
              </a:rPr>
              <a:t>. 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r>
              <a:rPr lang="en-US" altLang="ko-KR" sz="1200" dirty="0">
                <a:solidFill>
                  <a:prstClr val="black"/>
                </a:solidFill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</a:rPr>
              <a:t>  </a:t>
            </a:r>
            <a:r>
              <a:rPr lang="en-US" altLang="ko-KR" sz="1200" dirty="0" smtClean="0">
                <a:solidFill>
                  <a:prstClr val="black"/>
                </a:solidFill>
              </a:rPr>
              <a:t>(</a:t>
            </a:r>
            <a:r>
              <a:rPr lang="ko-KR" altLang="en-US" sz="1200" dirty="0" smtClean="0">
                <a:solidFill>
                  <a:prstClr val="black"/>
                </a:solidFill>
              </a:rPr>
              <a:t>선생님 </a:t>
            </a:r>
            <a:r>
              <a:rPr lang="en-US" altLang="ko-KR" sz="1200" dirty="0" smtClean="0">
                <a:solidFill>
                  <a:prstClr val="black"/>
                </a:solidFill>
              </a:rPr>
              <a:t>ID</a:t>
            </a:r>
            <a:r>
              <a:rPr lang="ko-KR" altLang="en-US" sz="1200" dirty="0" smtClean="0">
                <a:solidFill>
                  <a:prstClr val="black"/>
                </a:solidFill>
              </a:rPr>
              <a:t>는 본사에서 발급</a:t>
            </a:r>
            <a:r>
              <a:rPr lang="en-US" altLang="ko-KR" sz="1200" dirty="0" smtClean="0">
                <a:solidFill>
                  <a:prstClr val="black"/>
                </a:solidFill>
              </a:rPr>
              <a:t>)</a:t>
            </a:r>
          </a:p>
          <a:p>
            <a:pPr marL="171450" indent="-171450">
              <a:buFontTx/>
              <a:buChar char="-"/>
            </a:pPr>
            <a:r>
              <a:rPr lang="ko-KR" altLang="en-US" sz="1200" dirty="0" smtClean="0">
                <a:solidFill>
                  <a:prstClr val="black"/>
                </a:solidFill>
              </a:rPr>
              <a:t>로그인 후 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회원정보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 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관리 </a:t>
            </a:r>
            <a:r>
              <a:rPr lang="ko-KR" altLang="en-US" sz="1200" dirty="0" smtClean="0">
                <a:solidFill>
                  <a:prstClr val="black"/>
                </a:solidFill>
              </a:rPr>
              <a:t>페이지</a:t>
            </a:r>
            <a:r>
              <a:rPr lang="ko-KR" altLang="en-US" sz="1200" dirty="0" smtClean="0">
                <a:solidFill>
                  <a:prstClr val="black"/>
                </a:solidFill>
              </a:rPr>
              <a:t>에서 </a:t>
            </a:r>
            <a:r>
              <a:rPr lang="ko-KR" altLang="en-US" sz="1200" dirty="0" smtClean="0">
                <a:solidFill>
                  <a:prstClr val="black"/>
                </a:solidFill>
              </a:rPr>
              <a:t>초기 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r>
              <a:rPr lang="en-US" altLang="ko-KR" sz="1200" dirty="0">
                <a:solidFill>
                  <a:prstClr val="black"/>
                </a:solidFill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</a:rPr>
              <a:t>  </a:t>
            </a:r>
            <a:r>
              <a:rPr lang="ko-KR" altLang="en-US" sz="1200" dirty="0" smtClean="0">
                <a:solidFill>
                  <a:prstClr val="black"/>
                </a:solidFill>
              </a:rPr>
              <a:t>비밀번호를 </a:t>
            </a:r>
            <a:r>
              <a:rPr lang="ko-KR" altLang="en-US" sz="1200" dirty="0" smtClean="0">
                <a:solidFill>
                  <a:prstClr val="black"/>
                </a:solidFill>
              </a:rPr>
              <a:t>새 비밀번호로 </a:t>
            </a:r>
            <a:r>
              <a:rPr lang="ko-KR" altLang="en-US" sz="1200" dirty="0" smtClean="0">
                <a:solidFill>
                  <a:prstClr val="black"/>
                </a:solidFill>
              </a:rPr>
              <a:t>설정가능</a:t>
            </a:r>
            <a:r>
              <a:rPr lang="en-US" altLang="ko-KR" sz="1200" dirty="0" smtClean="0">
                <a:solidFill>
                  <a:prstClr val="black"/>
                </a:solidFill>
              </a:rPr>
              <a:t>.</a:t>
            </a:r>
            <a:endParaRPr lang="en-US" altLang="ko-KR" sz="1200" dirty="0" smtClean="0">
              <a:solidFill>
                <a:prstClr val="black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32048" y="1772816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1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4788024" y="2780483"/>
            <a:ext cx="3960440" cy="2745846"/>
            <a:chOff x="4788024" y="2780483"/>
            <a:chExt cx="3960440" cy="274584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8025" y="3065732"/>
              <a:ext cx="3960439" cy="2460597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</p:pic>
        <p:sp>
          <p:nvSpPr>
            <p:cNvPr id="61" name="TextBox 60"/>
            <p:cNvSpPr txBox="1"/>
            <p:nvPr/>
          </p:nvSpPr>
          <p:spPr>
            <a:xfrm>
              <a:off x="4788024" y="2780483"/>
              <a:ext cx="323528" cy="276999"/>
            </a:xfrm>
            <a:prstGeom prst="rect">
              <a:avLst/>
            </a:prstGeom>
            <a:solidFill>
              <a:srgbClr val="002060"/>
            </a:solidFill>
            <a:ln w="2540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CCFFFF"/>
                  </a:solidFill>
                  <a:latin typeface="HY울릉도M" pitchFamily="18" charset="-127"/>
                  <a:ea typeface="HY울릉도M" pitchFamily="18" charset="-127"/>
                </a:rPr>
                <a:t>2</a:t>
              </a: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28" name="직사각형 27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915816" y="1959174"/>
            <a:ext cx="3734730" cy="594962"/>
            <a:chOff x="2915816" y="1959174"/>
            <a:chExt cx="3734730" cy="594962"/>
          </a:xfrm>
        </p:grpSpPr>
        <p:grpSp>
          <p:nvGrpSpPr>
            <p:cNvPr id="7" name="그룹 6"/>
            <p:cNvGrpSpPr/>
            <p:nvPr/>
          </p:nvGrpSpPr>
          <p:grpSpPr>
            <a:xfrm>
              <a:off x="2915816" y="1959174"/>
              <a:ext cx="3734730" cy="594962"/>
              <a:chOff x="2915816" y="1959174"/>
              <a:chExt cx="3734730" cy="594962"/>
            </a:xfrm>
          </p:grpSpPr>
          <p:cxnSp>
            <p:nvCxnSpPr>
              <p:cNvPr id="44" name="직선 화살표 연결선 43"/>
              <p:cNvCxnSpPr/>
              <p:nvPr/>
            </p:nvCxnSpPr>
            <p:spPr>
              <a:xfrm flipH="1">
                <a:off x="3635896" y="2256655"/>
                <a:ext cx="1430474" cy="8738"/>
              </a:xfrm>
              <a:prstGeom prst="straightConnector1">
                <a:avLst/>
              </a:prstGeom>
              <a:ln w="19050">
                <a:solidFill>
                  <a:srgbClr val="0070C0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" name="그림 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66370" y="1959174"/>
                <a:ext cx="1584176" cy="594962"/>
              </a:xfrm>
              <a:prstGeom prst="rect">
                <a:avLst/>
              </a:prstGeom>
              <a:ln w="25400">
                <a:solidFill>
                  <a:srgbClr val="0099FF"/>
                </a:solidFill>
                <a:prstDash val="sysDash"/>
              </a:ln>
            </p:spPr>
          </p:pic>
          <p:sp>
            <p:nvSpPr>
              <p:cNvPr id="56" name="직사각형 55"/>
              <p:cNvSpPr/>
              <p:nvPr/>
            </p:nvSpPr>
            <p:spPr>
              <a:xfrm>
                <a:off x="2915816" y="2121155"/>
                <a:ext cx="720080" cy="288477"/>
              </a:xfrm>
              <a:prstGeom prst="rect">
                <a:avLst/>
              </a:prstGeom>
              <a:noFill/>
              <a:ln w="22225">
                <a:solidFill>
                  <a:srgbClr val="0070C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32" name="직사각형 31"/>
            <p:cNvSpPr/>
            <p:nvPr/>
          </p:nvSpPr>
          <p:spPr>
            <a:xfrm>
              <a:off x="5138378" y="2204864"/>
              <a:ext cx="513742" cy="288477"/>
            </a:xfrm>
            <a:prstGeom prst="rect">
              <a:avLst/>
            </a:prstGeom>
            <a:noFill/>
            <a:ln w="2222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5925690" y="2204864"/>
              <a:ext cx="590525" cy="288477"/>
            </a:xfrm>
            <a:prstGeom prst="rect">
              <a:avLst/>
            </a:prstGeom>
            <a:noFill/>
            <a:ln w="22225">
              <a:solidFill>
                <a:srgbClr val="00B05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6568379" y="2261024"/>
            <a:ext cx="1754081" cy="276999"/>
            <a:chOff x="6568379" y="2261024"/>
            <a:chExt cx="1754081" cy="276999"/>
          </a:xfrm>
        </p:grpSpPr>
        <p:sp>
          <p:nvSpPr>
            <p:cNvPr id="20" name="TextBox 19"/>
            <p:cNvSpPr txBox="1"/>
            <p:nvPr/>
          </p:nvSpPr>
          <p:spPr>
            <a:xfrm>
              <a:off x="7113496" y="2261024"/>
              <a:ext cx="1208964" cy="276999"/>
            </a:xfrm>
            <a:prstGeom prst="rect">
              <a:avLst/>
            </a:prstGeom>
            <a:solidFill>
              <a:srgbClr val="FFFF00"/>
            </a:solidFill>
            <a:ln w="22225">
              <a:solidFill>
                <a:srgbClr val="7030A0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 err="1" smtClean="0">
                  <a:solidFill>
                    <a:prstClr val="black"/>
                  </a:solidFill>
                </a:rPr>
                <a:t>원어민용</a:t>
              </a:r>
              <a:r>
                <a:rPr lang="ko-KR" altLang="en-US" sz="1200" b="1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200" b="1" dirty="0" smtClean="0">
                  <a:solidFill>
                    <a:prstClr val="black"/>
                  </a:solidFill>
                </a:rPr>
                <a:t>LMS</a:t>
              </a:r>
            </a:p>
          </p:txBody>
        </p:sp>
        <p:cxnSp>
          <p:nvCxnSpPr>
            <p:cNvPr id="21" name="직선 화살표 연결선 20"/>
            <p:cNvCxnSpPr>
              <a:stCxn id="20" idx="1"/>
            </p:cNvCxnSpPr>
            <p:nvPr/>
          </p:nvCxnSpPr>
          <p:spPr>
            <a:xfrm flipH="1" flipV="1">
              <a:off x="6568379" y="2357840"/>
              <a:ext cx="545117" cy="41684"/>
            </a:xfrm>
            <a:prstGeom prst="straightConnector1">
              <a:avLst/>
            </a:prstGeom>
            <a:ln w="19050">
              <a:solidFill>
                <a:srgbClr val="7030A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오른쪽 화살표 3"/>
          <p:cNvSpPr/>
          <p:nvPr/>
        </p:nvSpPr>
        <p:spPr>
          <a:xfrm>
            <a:off x="4391472" y="3861048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759117" y="3263610"/>
            <a:ext cx="325558" cy="1952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966184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23528" y="11247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학사관리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11" name="직사각형 10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01" y="1513736"/>
            <a:ext cx="6774387" cy="470520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25098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860032" y="0"/>
            <a:ext cx="4283968" cy="943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endParaRPr lang="ko-KR" altLang="en-US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-36512" y="6251003"/>
            <a:ext cx="4139952" cy="651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endParaRPr lang="ko-KR" altLang="en-US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60032" y="4196696"/>
            <a:ext cx="3744416" cy="248175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1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W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riting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58903" y="2821159"/>
            <a:ext cx="7247950" cy="1200321"/>
          </a:xfrm>
          <a:prstGeom prst="rect">
            <a:avLst/>
          </a:prstGeom>
          <a:noFill/>
        </p:spPr>
        <p:txBody>
          <a:bodyPr wrap="square" lIns="91432" tIns="45716" rIns="91432" bIns="45716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36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운영 관리</a:t>
            </a:r>
            <a:endParaRPr lang="en-US" altLang="ko-KR" sz="36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altLang="ko-KR" sz="36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(Operation Management)</a:t>
            </a:r>
            <a:endParaRPr lang="ko-KR" altLang="en-US" sz="36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11960" y="6084004"/>
            <a:ext cx="4824536" cy="369324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ove First, 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each Second, and 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ncourage Last</a:t>
            </a:r>
            <a:endParaRPr lang="ko-KR" altLang="en-US" b="1" dirty="0">
              <a:solidFill>
                <a:prstClr val="black">
                  <a:lumMod val="50000"/>
                  <a:lumOff val="50000"/>
                </a:prstClr>
              </a:solidFill>
              <a:latin typeface="Garamond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676553" y="1829062"/>
            <a:ext cx="4662772" cy="566340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3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L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istening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84576" y="-459431"/>
            <a:ext cx="4067944" cy="4072578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2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R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eading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3053" y="332656"/>
            <a:ext cx="317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SMART </a:t>
            </a:r>
            <a:r>
              <a:rPr lang="ko-KR" altLang="en-US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학습의 </a:t>
            </a:r>
            <a:r>
              <a:rPr lang="ko-KR" altLang="en-US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최강자</a:t>
            </a:r>
            <a:r>
              <a:rPr lang="en-US" altLang="ko-KR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!</a:t>
            </a:r>
            <a:endParaRPr lang="ko-KR" altLang="en-US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01988"/>
            <a:ext cx="2086964" cy="54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7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98" y="1523867"/>
            <a:ext cx="6709093" cy="475920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3" name="그룹 22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23528" y="1124744"/>
            <a:ext cx="3420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신규학생등록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50270" y="4313783"/>
            <a:ext cx="564204" cy="195337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V="1">
            <a:off x="1314474" y="3436418"/>
            <a:ext cx="970640" cy="948201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195736" y="3659051"/>
            <a:ext cx="864096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059832" y="2642021"/>
            <a:ext cx="5616622" cy="1202594"/>
            <a:chOff x="3069064" y="2651641"/>
            <a:chExt cx="5256582" cy="1202594"/>
          </a:xfrm>
        </p:grpSpPr>
        <p:sp>
          <p:nvSpPr>
            <p:cNvPr id="17" name="TextBox 16"/>
            <p:cNvSpPr txBox="1"/>
            <p:nvPr/>
          </p:nvSpPr>
          <p:spPr>
            <a:xfrm>
              <a:off x="5225609" y="2651641"/>
              <a:ext cx="3100037" cy="1015663"/>
            </a:xfrm>
            <a:prstGeom prst="rect">
              <a:avLst/>
            </a:prstGeom>
            <a:solidFill>
              <a:srgbClr val="FFFF00"/>
            </a:solidFill>
            <a:ln w="25400">
              <a:solidFill>
                <a:srgbClr val="002060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>
                  <a:solidFill>
                    <a:prstClr val="black"/>
                  </a:solidFill>
                </a:rPr>
                <a:t>학생등록 방법</a:t>
              </a:r>
              <a:endParaRPr lang="en-US" altLang="ko-KR" sz="1200" dirty="0" smtClean="0">
                <a:solidFill>
                  <a:prstClr val="black"/>
                </a:solidFill>
              </a:endParaRPr>
            </a:p>
            <a:p>
              <a:pPr marL="228600" indent="-228600">
                <a:buAutoNum type="arabicPeriod"/>
              </a:pPr>
              <a:r>
                <a:rPr lang="ko-KR" altLang="en-US" sz="1200" dirty="0" smtClean="0">
                  <a:solidFill>
                    <a:prstClr val="black"/>
                  </a:solidFill>
                </a:rPr>
                <a:t>운영관리에서 선생님이 일괄적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(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신규학생 단체등록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)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으로 </a:t>
              </a:r>
              <a:r>
                <a:rPr lang="ko-KR" altLang="en-US" sz="1200" dirty="0">
                  <a:solidFill>
                    <a:prstClr val="black"/>
                  </a:solidFill>
                </a:rPr>
                <a:t>학생회원가입을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할 수 있습니다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.</a:t>
              </a:r>
            </a:p>
            <a:p>
              <a:pPr marL="228600" indent="-228600">
                <a:buAutoNum type="arabicPeriod"/>
              </a:pPr>
              <a:r>
                <a:rPr lang="ko-KR" altLang="en-US" sz="1200" dirty="0" smtClean="0">
                  <a:solidFill>
                    <a:prstClr val="black"/>
                  </a:solidFill>
                </a:rPr>
                <a:t>학생들이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직접 회원가입을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할 수 있습니다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.</a:t>
              </a:r>
              <a:endParaRPr lang="en-US" altLang="ko-KR" sz="1200" dirty="0" smtClean="0">
                <a:solidFill>
                  <a:prstClr val="black"/>
                </a:solidFill>
              </a:endParaRPr>
            </a:p>
          </p:txBody>
        </p:sp>
        <p:cxnSp>
          <p:nvCxnSpPr>
            <p:cNvPr id="18" name="직선 화살표 연결선 17"/>
            <p:cNvCxnSpPr/>
            <p:nvPr/>
          </p:nvCxnSpPr>
          <p:spPr>
            <a:xfrm flipH="1">
              <a:off x="3069064" y="3201428"/>
              <a:ext cx="2156545" cy="652807"/>
            </a:xfrm>
            <a:prstGeom prst="straightConnector1">
              <a:avLst/>
            </a:prstGeom>
            <a:ln w="25400">
              <a:solidFill>
                <a:srgbClr val="000099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그룹 18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20" name="직사각형 19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5724128" y="4029990"/>
            <a:ext cx="936104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285864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19" y="1559846"/>
            <a:ext cx="6537488" cy="475920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학생관리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805306" y="4335513"/>
            <a:ext cx="564204" cy="195337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V="1">
            <a:off x="1386380" y="3560576"/>
            <a:ext cx="809356" cy="819452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939876" y="3729862"/>
            <a:ext cx="696019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 flipH="1">
            <a:off x="3635895" y="3149917"/>
            <a:ext cx="2191742" cy="579945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 flipH="1">
            <a:off x="4499992" y="3645024"/>
            <a:ext cx="1296144" cy="664384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/>
          <p:cNvSpPr/>
          <p:nvPr/>
        </p:nvSpPr>
        <p:spPr>
          <a:xfrm>
            <a:off x="2627784" y="4380028"/>
            <a:ext cx="2808312" cy="435977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96136" y="1953414"/>
            <a:ext cx="2889358" cy="2123658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담임선생님 </a:t>
            </a:r>
            <a:r>
              <a:rPr lang="ko-KR" altLang="en-US" sz="1200" b="1" u="sng" dirty="0" smtClean="0">
                <a:solidFill>
                  <a:srgbClr val="C00000"/>
                </a:solidFill>
              </a:rPr>
              <a:t>학생리스트 및 관리</a:t>
            </a:r>
            <a:r>
              <a:rPr lang="ko-KR" altLang="en-US" sz="1200" dirty="0" smtClean="0">
                <a:solidFill>
                  <a:srgbClr val="000099"/>
                </a:solidFill>
              </a:rPr>
              <a:t>가</a:t>
            </a:r>
            <a:r>
              <a:rPr lang="ko-KR" altLang="en-US" sz="1200" b="1" dirty="0" smtClean="0">
                <a:solidFill>
                  <a:srgbClr val="000099"/>
                </a:solidFill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</a:rPr>
              <a:t>아래와 같이 자동으로 생성이 됩니다</a:t>
            </a:r>
            <a:r>
              <a:rPr lang="en-US" altLang="ko-KR" sz="1200" dirty="0" smtClean="0">
                <a:solidFill>
                  <a:prstClr val="black"/>
                </a:solidFill>
              </a:rPr>
              <a:t>.(</a:t>
            </a:r>
            <a:r>
              <a:rPr lang="ko-KR" altLang="en-US" sz="1200" dirty="0" smtClean="0">
                <a:solidFill>
                  <a:prstClr val="black"/>
                </a:solidFill>
              </a:rPr>
              <a:t>학생회원가입이 정상적으로 진행되었을 경우</a:t>
            </a:r>
            <a:r>
              <a:rPr lang="en-US" altLang="ko-KR" sz="1200" dirty="0" smtClean="0">
                <a:solidFill>
                  <a:prstClr val="black"/>
                </a:solidFill>
              </a:rPr>
              <a:t>)</a:t>
            </a:r>
          </a:p>
          <a:p>
            <a:endParaRPr lang="en-US" altLang="ko-KR" sz="1200" dirty="0">
              <a:solidFill>
                <a:prstClr val="black"/>
              </a:solidFill>
            </a:endParaRPr>
          </a:p>
          <a:p>
            <a:r>
              <a:rPr lang="ko-KR" altLang="en-US" sz="1200" dirty="0" smtClean="0">
                <a:solidFill>
                  <a:prstClr val="black"/>
                </a:solidFill>
              </a:rPr>
              <a:t>초기 학생리스트는 </a:t>
            </a:r>
            <a:r>
              <a:rPr lang="ko-KR" altLang="en-US" sz="1200" b="1" u="sng" dirty="0" smtClean="0">
                <a:solidFill>
                  <a:srgbClr val="C00000"/>
                </a:solidFill>
              </a:rPr>
              <a:t>학생의 아이디</a:t>
            </a:r>
            <a:r>
              <a:rPr lang="en-US" altLang="ko-KR" sz="1200" b="1" u="sng" dirty="0" smtClean="0">
                <a:solidFill>
                  <a:srgbClr val="C00000"/>
                </a:solidFill>
              </a:rPr>
              <a:t>,</a:t>
            </a:r>
            <a:r>
              <a:rPr lang="ko-KR" altLang="en-US" sz="1200" b="1" u="sng" dirty="0" smtClean="0">
                <a:solidFill>
                  <a:srgbClr val="C00000"/>
                </a:solidFill>
              </a:rPr>
              <a:t>이름</a:t>
            </a:r>
            <a:r>
              <a:rPr lang="en-US" altLang="ko-KR" sz="1200" b="1" u="sng" dirty="0" smtClean="0">
                <a:solidFill>
                  <a:srgbClr val="C00000"/>
                </a:solidFill>
              </a:rPr>
              <a:t>, </a:t>
            </a:r>
            <a:r>
              <a:rPr lang="ko-KR" altLang="en-US" sz="1200" b="1" u="sng" dirty="0" smtClean="0">
                <a:solidFill>
                  <a:srgbClr val="C00000"/>
                </a:solidFill>
              </a:rPr>
              <a:t>학교</a:t>
            </a:r>
            <a:r>
              <a:rPr lang="en-US" altLang="ko-KR" sz="1200" b="1" u="sng" dirty="0" smtClean="0">
                <a:solidFill>
                  <a:srgbClr val="C00000"/>
                </a:solidFill>
              </a:rPr>
              <a:t>/</a:t>
            </a:r>
            <a:r>
              <a:rPr lang="ko-KR" altLang="en-US" sz="1200" b="1" u="sng" dirty="0" smtClean="0">
                <a:solidFill>
                  <a:srgbClr val="C00000"/>
                </a:solidFill>
              </a:rPr>
              <a:t>학년 </a:t>
            </a:r>
            <a:r>
              <a:rPr lang="ko-KR" altLang="en-US" sz="1200" dirty="0" smtClean="0">
                <a:solidFill>
                  <a:prstClr val="black"/>
                </a:solidFill>
              </a:rPr>
              <a:t>까지만 설정됩니다</a:t>
            </a:r>
            <a:r>
              <a:rPr lang="en-US" altLang="ko-KR" sz="1200" dirty="0" smtClean="0">
                <a:solidFill>
                  <a:prstClr val="black"/>
                </a:solidFill>
              </a:rPr>
              <a:t>.</a:t>
            </a:r>
          </a:p>
          <a:p>
            <a:endParaRPr lang="en-US" altLang="ko-KR" sz="1200" dirty="0" smtClean="0">
              <a:solidFill>
                <a:prstClr val="black"/>
              </a:solidFill>
            </a:endParaRPr>
          </a:p>
          <a:p>
            <a:r>
              <a:rPr lang="en-US" altLang="ko-KR" sz="1200" dirty="0" smtClean="0">
                <a:solidFill>
                  <a:srgbClr val="0070C0"/>
                </a:solidFill>
              </a:rPr>
              <a:t>*</a:t>
            </a:r>
            <a:r>
              <a:rPr lang="ko-KR" altLang="en-US" sz="1200" b="1" dirty="0" smtClean="0">
                <a:solidFill>
                  <a:srgbClr val="000099"/>
                </a:solidFill>
              </a:rPr>
              <a:t>클래스</a:t>
            </a:r>
            <a:r>
              <a:rPr lang="ko-KR" altLang="en-US" sz="1200" dirty="0" smtClean="0">
                <a:solidFill>
                  <a:srgbClr val="0070C0"/>
                </a:solidFill>
              </a:rPr>
              <a:t>는 </a:t>
            </a:r>
            <a:r>
              <a:rPr lang="ko-KR" altLang="en-US" sz="1200" b="1" u="sng" dirty="0" smtClean="0">
                <a:solidFill>
                  <a:srgbClr val="002060"/>
                </a:solidFill>
              </a:rPr>
              <a:t>클래스생성</a:t>
            </a:r>
            <a:r>
              <a:rPr lang="en-US" altLang="ko-KR" sz="1200" b="1" u="sng" dirty="0" smtClean="0">
                <a:solidFill>
                  <a:srgbClr val="002060"/>
                </a:solidFill>
              </a:rPr>
              <a:t>/</a:t>
            </a:r>
            <a:r>
              <a:rPr lang="ko-KR" altLang="en-US" sz="1200" b="1" u="sng" dirty="0" smtClean="0">
                <a:solidFill>
                  <a:srgbClr val="002060"/>
                </a:solidFill>
              </a:rPr>
              <a:t>클래스관리</a:t>
            </a:r>
            <a:r>
              <a:rPr lang="ko-KR" altLang="en-US" sz="1200" dirty="0" smtClean="0">
                <a:solidFill>
                  <a:srgbClr val="0070C0"/>
                </a:solidFill>
              </a:rPr>
              <a:t>에서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r>
              <a:rPr lang="ko-KR" altLang="en-US" sz="1200" dirty="0" smtClean="0">
                <a:solidFill>
                  <a:srgbClr val="0070C0"/>
                </a:solidFill>
              </a:rPr>
              <a:t> 작업이 된 후 학생리스트에 적용 </a:t>
            </a:r>
            <a:r>
              <a:rPr lang="ko-KR" altLang="en-US" sz="1200" dirty="0" err="1" smtClean="0">
                <a:solidFill>
                  <a:srgbClr val="0070C0"/>
                </a:solidFill>
              </a:rPr>
              <a:t>됩니</a:t>
            </a:r>
            <a:r>
              <a:rPr lang="ko-KR" altLang="en-US" sz="1200" dirty="0" smtClean="0">
                <a:solidFill>
                  <a:srgbClr val="0070C0"/>
                </a:solidFill>
              </a:rPr>
              <a:t> 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r>
              <a:rPr lang="en-US" altLang="ko-KR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 smtClean="0">
                <a:solidFill>
                  <a:srgbClr val="0070C0"/>
                </a:solidFill>
              </a:rPr>
              <a:t>다</a:t>
            </a:r>
            <a:r>
              <a:rPr lang="en-US" altLang="ko-KR" sz="1200" dirty="0" smtClean="0">
                <a:solidFill>
                  <a:srgbClr val="0070C0"/>
                </a:solidFill>
              </a:rPr>
              <a:t>. </a:t>
            </a:r>
            <a:r>
              <a:rPr lang="ko-KR" altLang="en-US" sz="1200" dirty="0" smtClean="0">
                <a:solidFill>
                  <a:srgbClr val="0070C0"/>
                </a:solidFill>
              </a:rPr>
              <a:t> </a:t>
            </a:r>
            <a:endParaRPr lang="en-US" altLang="ko-KR" sz="1200" dirty="0" smtClean="0">
              <a:solidFill>
                <a:srgbClr val="0070C0"/>
              </a:solidFill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21" name="모서리가 둥근 직사각형 20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6" name="직사각형 35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039677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755576" y="1562423"/>
            <a:ext cx="6869974" cy="4597200"/>
            <a:chOff x="755576" y="1562423"/>
            <a:chExt cx="6869974" cy="4597200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76" y="1562423"/>
              <a:ext cx="6869974" cy="4597200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372" y="1604831"/>
              <a:ext cx="5874892" cy="49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학생관리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876916" y="4509120"/>
            <a:ext cx="564204" cy="195337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V="1">
            <a:off x="1441120" y="3573016"/>
            <a:ext cx="970640" cy="947466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5868144" y="4520482"/>
            <a:ext cx="612312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012160" y="2742828"/>
            <a:ext cx="2808312" cy="1777654"/>
            <a:chOff x="5832140" y="2742828"/>
            <a:chExt cx="2628292" cy="1777654"/>
          </a:xfrm>
        </p:grpSpPr>
        <p:sp>
          <p:nvSpPr>
            <p:cNvPr id="17" name="TextBox 16"/>
            <p:cNvSpPr txBox="1"/>
            <p:nvPr/>
          </p:nvSpPr>
          <p:spPr>
            <a:xfrm>
              <a:off x="5832140" y="2742828"/>
              <a:ext cx="2628292" cy="461665"/>
            </a:xfrm>
            <a:prstGeom prst="rect">
              <a:avLst/>
            </a:prstGeom>
            <a:solidFill>
              <a:srgbClr val="FFFF00"/>
            </a:solidFill>
            <a:ln w="25400">
              <a:solidFill>
                <a:srgbClr val="002060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 smtClean="0">
                  <a:solidFill>
                    <a:srgbClr val="C00000"/>
                  </a:solidFill>
                </a:rPr>
                <a:t>회원정보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를 통해 학생의 기본정보를 </a:t>
              </a:r>
              <a:endParaRPr lang="en-US" altLang="ko-KR" sz="1200" dirty="0" smtClean="0">
                <a:solidFill>
                  <a:prstClr val="black"/>
                </a:solidFill>
              </a:endParaRPr>
            </a:p>
            <a:p>
              <a:r>
                <a:rPr lang="ko-KR" altLang="en-US" sz="1200" dirty="0" smtClean="0">
                  <a:solidFill>
                    <a:prstClr val="black"/>
                  </a:solidFill>
                </a:rPr>
                <a:t>파악할 수 있습니다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.</a:t>
              </a:r>
            </a:p>
          </p:txBody>
        </p:sp>
        <p:cxnSp>
          <p:nvCxnSpPr>
            <p:cNvPr id="18" name="직선 화살표 연결선 17"/>
            <p:cNvCxnSpPr>
              <a:endCxn id="16" idx="0"/>
            </p:cNvCxnSpPr>
            <p:nvPr/>
          </p:nvCxnSpPr>
          <p:spPr>
            <a:xfrm flipH="1">
              <a:off x="5983886" y="3204493"/>
              <a:ext cx="522175" cy="1315989"/>
            </a:xfrm>
            <a:prstGeom prst="straightConnector1">
              <a:avLst/>
            </a:prstGeom>
            <a:ln w="25400">
              <a:solidFill>
                <a:srgbClr val="000099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417" y="2492896"/>
            <a:ext cx="3282292" cy="3368328"/>
          </a:xfrm>
          <a:prstGeom prst="rect">
            <a:avLst/>
          </a:prstGeom>
          <a:ln w="25400">
            <a:solidFill>
              <a:srgbClr val="002060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9" name="그룹 18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0" name="직사각형 29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070968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89" y="1712212"/>
            <a:ext cx="5788967" cy="430055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클래스 생성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826407" y="3208288"/>
            <a:ext cx="599612" cy="940792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4067944" y="5694298"/>
            <a:ext cx="1161848" cy="0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973660" y="5465486"/>
            <a:ext cx="1094284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32024" y="5528265"/>
            <a:ext cx="3090436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저장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다음 </a:t>
            </a:r>
            <a:r>
              <a:rPr lang="ko-KR" altLang="en-US" sz="1200" dirty="0" smtClean="0">
                <a:solidFill>
                  <a:prstClr val="black"/>
                </a:solidFill>
              </a:rPr>
              <a:t>버튼을 클릭하여 다음단계</a:t>
            </a:r>
            <a:r>
              <a:rPr lang="en-US" altLang="ko-KR" sz="1200" dirty="0">
                <a:solidFill>
                  <a:prstClr val="black"/>
                </a:solidFill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</a:rPr>
              <a:t>이동</a:t>
            </a:r>
            <a:r>
              <a:rPr lang="en-US" altLang="ko-KR" sz="1200" dirty="0" smtClean="0">
                <a:solidFill>
                  <a:prstClr val="black"/>
                </a:solidFill>
              </a:rPr>
              <a:t>.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2457273" y="4077074"/>
            <a:ext cx="2808312" cy="1078473"/>
            <a:chOff x="5832140" y="2310686"/>
            <a:chExt cx="2628292" cy="1078473"/>
          </a:xfrm>
        </p:grpSpPr>
        <p:sp>
          <p:nvSpPr>
            <p:cNvPr id="21" name="TextBox 20"/>
            <p:cNvSpPr txBox="1"/>
            <p:nvPr/>
          </p:nvSpPr>
          <p:spPr>
            <a:xfrm>
              <a:off x="5832140" y="2742828"/>
              <a:ext cx="2628292" cy="646331"/>
            </a:xfrm>
            <a:prstGeom prst="rect">
              <a:avLst/>
            </a:prstGeom>
            <a:solidFill>
              <a:srgbClr val="FFFF00"/>
            </a:solidFill>
            <a:ln w="25400">
              <a:solidFill>
                <a:srgbClr val="002060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>
                  <a:solidFill>
                    <a:prstClr val="black"/>
                  </a:solidFill>
                </a:rPr>
                <a:t>학급이름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강사선택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학년설정을 설정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.</a:t>
              </a:r>
            </a:p>
            <a:p>
              <a:r>
                <a:rPr lang="en-US" altLang="ko-KR" sz="1200" dirty="0" smtClean="0">
                  <a:solidFill>
                    <a:prstClr val="black"/>
                  </a:solidFill>
                </a:rPr>
                <a:t>*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기타 상세한 메모가 필요할 경우 학급메모 활용</a:t>
              </a:r>
              <a:endParaRPr lang="en-US" altLang="ko-KR" sz="1200" dirty="0" smtClean="0">
                <a:solidFill>
                  <a:prstClr val="black"/>
                </a:solidFill>
              </a:endParaRPr>
            </a:p>
          </p:txBody>
        </p:sp>
        <p:cxnSp>
          <p:nvCxnSpPr>
            <p:cNvPr id="28" name="직선 화살표 연결선 27"/>
            <p:cNvCxnSpPr/>
            <p:nvPr/>
          </p:nvCxnSpPr>
          <p:spPr>
            <a:xfrm flipH="1" flipV="1">
              <a:off x="5832140" y="2310686"/>
              <a:ext cx="766110" cy="443408"/>
            </a:xfrm>
            <a:prstGeom prst="straightConnector1">
              <a:avLst/>
            </a:prstGeom>
            <a:ln w="25400">
              <a:solidFill>
                <a:srgbClr val="000099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3" name="직사각형 32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1503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5754033" cy="430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클래스 생성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55576" y="3891589"/>
            <a:ext cx="599612" cy="940792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4067944" y="5694298"/>
            <a:ext cx="1161848" cy="0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954238" y="5671303"/>
            <a:ext cx="1094284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32024" y="5528265"/>
            <a:ext cx="1788248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저장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다음 </a:t>
            </a:r>
            <a:r>
              <a:rPr lang="ko-KR" altLang="en-US" sz="1200" dirty="0" smtClean="0">
                <a:solidFill>
                  <a:prstClr val="black"/>
                </a:solidFill>
              </a:rPr>
              <a:t>버튼을 클릭</a:t>
            </a:r>
            <a:r>
              <a:rPr lang="en-US" altLang="ko-KR" sz="1200" dirty="0" smtClean="0">
                <a:solidFill>
                  <a:prstClr val="black"/>
                </a:solidFill>
              </a:rPr>
              <a:t>!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1355189" y="4581222"/>
            <a:ext cx="3792875" cy="276999"/>
            <a:chOff x="4708513" y="2742828"/>
            <a:chExt cx="3549742" cy="276999"/>
          </a:xfrm>
        </p:grpSpPr>
        <p:sp>
          <p:nvSpPr>
            <p:cNvPr id="21" name="TextBox 20"/>
            <p:cNvSpPr txBox="1"/>
            <p:nvPr/>
          </p:nvSpPr>
          <p:spPr>
            <a:xfrm>
              <a:off x="5832140" y="2742828"/>
              <a:ext cx="2426115" cy="276999"/>
            </a:xfrm>
            <a:prstGeom prst="rect">
              <a:avLst/>
            </a:prstGeom>
            <a:solidFill>
              <a:srgbClr val="FFFF00"/>
            </a:solidFill>
            <a:ln w="25400">
              <a:solidFill>
                <a:srgbClr val="002060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err="1" smtClean="0">
                  <a:solidFill>
                    <a:prstClr val="black"/>
                  </a:solidFill>
                </a:rPr>
                <a:t>해당반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 학생 선택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또는 전체선택</a:t>
              </a:r>
              <a:endParaRPr lang="en-US" altLang="ko-KR" sz="1200" dirty="0" smtClean="0">
                <a:solidFill>
                  <a:prstClr val="black"/>
                </a:solidFill>
              </a:endParaRPr>
            </a:p>
          </p:txBody>
        </p:sp>
        <p:cxnSp>
          <p:nvCxnSpPr>
            <p:cNvPr id="28" name="직선 화살표 연결선 27"/>
            <p:cNvCxnSpPr/>
            <p:nvPr/>
          </p:nvCxnSpPr>
          <p:spPr>
            <a:xfrm flipH="1" flipV="1">
              <a:off x="4708513" y="2742828"/>
              <a:ext cx="1889738" cy="11266"/>
            </a:xfrm>
            <a:prstGeom prst="straightConnector1">
              <a:avLst/>
            </a:prstGeom>
            <a:ln w="25400">
              <a:solidFill>
                <a:srgbClr val="000099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Box 31"/>
          <p:cNvSpPr txBox="1"/>
          <p:nvPr/>
        </p:nvSpPr>
        <p:spPr>
          <a:xfrm>
            <a:off x="2555777" y="4304223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232024" y="5251266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2</a:t>
            </a:r>
          </a:p>
        </p:txBody>
      </p:sp>
      <p:grpSp>
        <p:nvGrpSpPr>
          <p:cNvPr id="19" name="그룹 18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30" name="모서리가 둥근 직사각형 29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6" name="직사각형 35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112841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90" y="1700808"/>
            <a:ext cx="5754033" cy="430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클래스 생성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4067944" y="5838314"/>
            <a:ext cx="1161848" cy="0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954238" y="5671303"/>
            <a:ext cx="1094284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32024" y="5672281"/>
            <a:ext cx="1788248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저장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다음 </a:t>
            </a:r>
            <a:r>
              <a:rPr lang="ko-KR" altLang="en-US" sz="1200" dirty="0" smtClean="0">
                <a:solidFill>
                  <a:prstClr val="black"/>
                </a:solidFill>
              </a:rPr>
              <a:t>버튼을 클릭</a:t>
            </a:r>
            <a:r>
              <a:rPr lang="en-US" altLang="ko-KR" sz="1200" dirty="0" smtClean="0">
                <a:solidFill>
                  <a:prstClr val="black"/>
                </a:solidFill>
              </a:rPr>
              <a:t>!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011598" y="4165723"/>
            <a:ext cx="3792875" cy="1292662"/>
            <a:chOff x="1355189" y="4304223"/>
            <a:chExt cx="3792875" cy="1292662"/>
          </a:xfrm>
        </p:grpSpPr>
        <p:grpSp>
          <p:nvGrpSpPr>
            <p:cNvPr id="20" name="그룹 19"/>
            <p:cNvGrpSpPr/>
            <p:nvPr/>
          </p:nvGrpSpPr>
          <p:grpSpPr>
            <a:xfrm>
              <a:off x="1355189" y="4581222"/>
              <a:ext cx="3792875" cy="1015663"/>
              <a:chOff x="4708513" y="2742828"/>
              <a:chExt cx="3549742" cy="1015663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5832140" y="2742828"/>
                <a:ext cx="2426115" cy="1015663"/>
              </a:xfrm>
              <a:prstGeom prst="rect">
                <a:avLst/>
              </a:prstGeom>
              <a:solidFill>
                <a:srgbClr val="FFFF00"/>
              </a:solidFill>
              <a:ln w="25400">
                <a:solidFill>
                  <a:srgbClr val="002060"/>
                </a:solidFill>
                <a:prstDash val="sysDot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>
                    <a:solidFill>
                      <a:prstClr val="black"/>
                    </a:solidFill>
                  </a:rPr>
                  <a:t>선택된 학생리스트가 생성됩니다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.</a:t>
                </a:r>
              </a:p>
              <a:p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r>
                  <a:rPr lang="en-US" altLang="ko-KR" sz="1200" dirty="0" smtClean="0">
                    <a:solidFill>
                      <a:prstClr val="black"/>
                    </a:solidFill>
                  </a:rPr>
                  <a:t>*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선택 삭제 또는 전체삭제를 원할</a:t>
                </a:r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r>
                  <a:rPr lang="ko-KR" altLang="en-US" sz="1200" dirty="0" smtClean="0">
                    <a:solidFill>
                      <a:prstClr val="black"/>
                    </a:solidFill>
                  </a:rPr>
                  <a:t>경우 해당 학생 선택 후 아래 저장 </a:t>
                </a:r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r>
                  <a:rPr lang="ko-KR" altLang="en-US" sz="1200" dirty="0" smtClean="0">
                    <a:solidFill>
                      <a:prstClr val="black"/>
                    </a:solidFill>
                  </a:rPr>
                  <a:t>버튼을 클릭합니다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.</a:t>
                </a:r>
              </a:p>
            </p:txBody>
          </p:sp>
          <p:cxnSp>
            <p:nvCxnSpPr>
              <p:cNvPr id="28" name="직선 화살표 연결선 27"/>
              <p:cNvCxnSpPr>
                <a:stCxn id="21" idx="1"/>
              </p:cNvCxnSpPr>
              <p:nvPr/>
            </p:nvCxnSpPr>
            <p:spPr>
              <a:xfrm flipH="1" flipV="1">
                <a:off x="4708513" y="2742833"/>
                <a:ext cx="1123627" cy="507827"/>
              </a:xfrm>
              <a:prstGeom prst="straightConnector1">
                <a:avLst/>
              </a:prstGeom>
              <a:ln w="25400">
                <a:solidFill>
                  <a:srgbClr val="000099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TextBox 31"/>
            <p:cNvSpPr txBox="1"/>
            <p:nvPr/>
          </p:nvSpPr>
          <p:spPr>
            <a:xfrm>
              <a:off x="2555777" y="4304223"/>
              <a:ext cx="323528" cy="276999"/>
            </a:xfrm>
            <a:prstGeom prst="rect">
              <a:avLst/>
            </a:prstGeom>
            <a:solidFill>
              <a:srgbClr val="002060"/>
            </a:solidFill>
            <a:ln w="2540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CCFFFF"/>
                  </a:solidFill>
                  <a:latin typeface="HY울릉도M" pitchFamily="18" charset="-127"/>
                  <a:ea typeface="HY울릉도M" pitchFamily="18" charset="-127"/>
                </a:rPr>
                <a:t>3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3299300" y="3851808"/>
            <a:ext cx="599612" cy="940792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29792" y="5395282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4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30" name="모서리가 둥근 직사각형 29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7" name="직사각형 36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742762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89" y="1719672"/>
            <a:ext cx="5754033" cy="430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클래스 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cxnSp>
        <p:nvCxnSpPr>
          <p:cNvPr id="31" name="직선 화살표 연결선 30"/>
          <p:cNvCxnSpPr>
            <a:stCxn id="17" idx="1"/>
          </p:cNvCxnSpPr>
          <p:nvPr/>
        </p:nvCxnSpPr>
        <p:spPr>
          <a:xfrm flipH="1" flipV="1">
            <a:off x="3599106" y="2066883"/>
            <a:ext cx="557758" cy="445961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872730" y="1719672"/>
            <a:ext cx="1094284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56864" y="2374344"/>
            <a:ext cx="3439471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신규 학생 추가 시 클래스관리를 선택합니다</a:t>
            </a:r>
            <a:r>
              <a:rPr lang="en-US" altLang="ko-KR" sz="1200" dirty="0" smtClean="0"/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24316" y="3487887"/>
            <a:ext cx="2759852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>
                <a:solidFill>
                  <a:prstClr val="black"/>
                </a:solidFill>
              </a:rPr>
              <a:t>학급명에서</a:t>
            </a:r>
            <a:r>
              <a:rPr lang="ko-KR" altLang="en-US" sz="1200" dirty="0" smtClean="0">
                <a:solidFill>
                  <a:prstClr val="black"/>
                </a:solidFill>
              </a:rPr>
              <a:t> 배정될 반을 선택합니다</a:t>
            </a:r>
            <a:r>
              <a:rPr lang="en-US" altLang="ko-KR" sz="1200" dirty="0" smtClean="0">
                <a:solidFill>
                  <a:prstClr val="black"/>
                </a:solidFill>
              </a:rPr>
              <a:t>.</a:t>
            </a:r>
          </a:p>
        </p:txBody>
      </p:sp>
      <p:cxnSp>
        <p:nvCxnSpPr>
          <p:cNvPr id="28" name="직선 화살표 연결선 27"/>
          <p:cNvCxnSpPr>
            <a:stCxn id="21" idx="1"/>
          </p:cNvCxnSpPr>
          <p:nvPr/>
        </p:nvCxnSpPr>
        <p:spPr>
          <a:xfrm flipH="1">
            <a:off x="2051720" y="3626387"/>
            <a:ext cx="1272596" cy="1746829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156864" y="2097345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1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899592" y="5373216"/>
            <a:ext cx="1224136" cy="218782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324316" y="3210888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2</a:t>
            </a:r>
          </a:p>
        </p:txBody>
      </p:sp>
      <p:grpSp>
        <p:nvGrpSpPr>
          <p:cNvPr id="18" name="그룹 17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0" name="직사각형 29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016740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06219"/>
            <a:ext cx="5754033" cy="430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클래스 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4669156" y="2651343"/>
            <a:ext cx="406900" cy="633641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4122014" y="3284984"/>
            <a:ext cx="666010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56865" y="2374344"/>
            <a:ext cx="2071320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클래스 수정을 선택합니다</a:t>
            </a:r>
            <a:r>
              <a:rPr lang="en-US" altLang="ko-KR" sz="1200" dirty="0" smtClean="0"/>
              <a:t>.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56864" y="2097345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3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899592" y="5533780"/>
            <a:ext cx="1224136" cy="276999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18" name="모서리가 둥근 직사각형 17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21" name="직사각형 20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663314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90" y="1700808"/>
            <a:ext cx="5754033" cy="430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운영관리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클래스 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4067944" y="5838314"/>
            <a:ext cx="1161848" cy="0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954238" y="5671303"/>
            <a:ext cx="1094284" cy="34721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32024" y="5672281"/>
            <a:ext cx="1788248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저장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다음 </a:t>
            </a:r>
            <a:r>
              <a:rPr lang="ko-KR" altLang="en-US" sz="1200" dirty="0" smtClean="0">
                <a:solidFill>
                  <a:prstClr val="black"/>
                </a:solidFill>
              </a:rPr>
              <a:t>버튼을 클릭</a:t>
            </a:r>
            <a:r>
              <a:rPr lang="en-US" altLang="ko-KR" sz="1200" dirty="0" smtClean="0">
                <a:solidFill>
                  <a:prstClr val="black"/>
                </a:solidFill>
              </a:rPr>
              <a:t>!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427196" y="2420888"/>
            <a:ext cx="3970621" cy="2016224"/>
            <a:chOff x="1177443" y="4304223"/>
            <a:chExt cx="3970621" cy="2016224"/>
          </a:xfrm>
        </p:grpSpPr>
        <p:grpSp>
          <p:nvGrpSpPr>
            <p:cNvPr id="20" name="그룹 19"/>
            <p:cNvGrpSpPr/>
            <p:nvPr/>
          </p:nvGrpSpPr>
          <p:grpSpPr>
            <a:xfrm>
              <a:off x="1177443" y="4581222"/>
              <a:ext cx="3970621" cy="1739225"/>
              <a:chOff x="4542161" y="2742828"/>
              <a:chExt cx="3716094" cy="1739225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5832140" y="2742828"/>
                <a:ext cx="2426115" cy="1200329"/>
              </a:xfrm>
              <a:prstGeom prst="rect">
                <a:avLst/>
              </a:prstGeom>
              <a:solidFill>
                <a:srgbClr val="FFFF00"/>
              </a:solidFill>
              <a:ln w="25400">
                <a:solidFill>
                  <a:srgbClr val="002060"/>
                </a:solidFill>
                <a:prstDash val="sysDot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>
                    <a:solidFill>
                      <a:srgbClr val="C00000"/>
                    </a:solidFill>
                  </a:rPr>
                  <a:t>클래스생성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 화면으로 전환됩니다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.</a:t>
                </a:r>
              </a:p>
              <a:p>
                <a:r>
                  <a:rPr lang="ko-KR" altLang="en-US" sz="1200" dirty="0" smtClean="0">
                    <a:solidFill>
                      <a:prstClr val="black"/>
                    </a:solidFill>
                  </a:rPr>
                  <a:t>신규 및 추가학생을 선택합니다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.</a:t>
                </a:r>
              </a:p>
              <a:p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r>
                  <a:rPr lang="en-US" altLang="ko-KR" sz="1200" dirty="0" smtClean="0">
                    <a:solidFill>
                      <a:prstClr val="black"/>
                    </a:solidFill>
                  </a:rPr>
                  <a:t>*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선택 삭제 또는 전체삭제를 원할</a:t>
                </a:r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r>
                  <a:rPr lang="ko-KR" altLang="en-US" sz="1200" dirty="0" smtClean="0">
                    <a:solidFill>
                      <a:prstClr val="black"/>
                    </a:solidFill>
                  </a:rPr>
                  <a:t>경우 해당 학생 선택 후 아래 저장 </a:t>
                </a:r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r>
                  <a:rPr lang="ko-KR" altLang="en-US" sz="1200" dirty="0" smtClean="0">
                    <a:solidFill>
                      <a:prstClr val="black"/>
                    </a:solidFill>
                  </a:rPr>
                  <a:t>버튼을 클릭합니다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.</a:t>
                </a:r>
              </a:p>
            </p:txBody>
          </p:sp>
          <p:cxnSp>
            <p:nvCxnSpPr>
              <p:cNvPr id="28" name="직선 화살표 연결선 27"/>
              <p:cNvCxnSpPr>
                <a:stCxn id="21" idx="1"/>
              </p:cNvCxnSpPr>
              <p:nvPr/>
            </p:nvCxnSpPr>
            <p:spPr>
              <a:xfrm flipH="1">
                <a:off x="4542161" y="3342993"/>
                <a:ext cx="1289979" cy="1139060"/>
              </a:xfrm>
              <a:prstGeom prst="straightConnector1">
                <a:avLst/>
              </a:prstGeom>
              <a:ln w="25400">
                <a:solidFill>
                  <a:srgbClr val="000099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TextBox 31"/>
            <p:cNvSpPr txBox="1"/>
            <p:nvPr/>
          </p:nvSpPr>
          <p:spPr>
            <a:xfrm>
              <a:off x="2555777" y="4304223"/>
              <a:ext cx="323528" cy="276999"/>
            </a:xfrm>
            <a:prstGeom prst="rect">
              <a:avLst/>
            </a:prstGeom>
            <a:solidFill>
              <a:srgbClr val="002060"/>
            </a:solidFill>
            <a:ln w="2540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CCFFFF"/>
                  </a:solidFill>
                  <a:latin typeface="HY울릉도M" pitchFamily="18" charset="-127"/>
                  <a:ea typeface="HY울릉도M" pitchFamily="18" charset="-127"/>
                </a:rPr>
                <a:t>4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827584" y="3851808"/>
            <a:ext cx="599612" cy="1693023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29792" y="5395282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5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30" name="모서리가 둥근 직사각형 29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운영관리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7" name="직사각형 36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114250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860032" y="0"/>
            <a:ext cx="4283968" cy="943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endParaRPr lang="ko-KR" altLang="en-US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-36512" y="6251003"/>
            <a:ext cx="4139952" cy="651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endParaRPr lang="ko-KR" altLang="en-US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60032" y="4196696"/>
            <a:ext cx="3744416" cy="248175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1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W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riting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58903" y="2821159"/>
            <a:ext cx="7247950" cy="1200321"/>
          </a:xfrm>
          <a:prstGeom prst="rect">
            <a:avLst/>
          </a:prstGeom>
          <a:noFill/>
        </p:spPr>
        <p:txBody>
          <a:bodyPr wrap="square" lIns="91432" tIns="45716" rIns="91432" bIns="45716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36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학습 관리</a:t>
            </a:r>
            <a:endParaRPr lang="en-US" altLang="ko-KR" sz="36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altLang="ko-KR" sz="36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(Learning Management)</a:t>
            </a:r>
            <a:endParaRPr lang="ko-KR" altLang="en-US" sz="36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11960" y="6084004"/>
            <a:ext cx="4824536" cy="369324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ove First, 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each Second, and 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ncourage Last</a:t>
            </a:r>
            <a:endParaRPr lang="ko-KR" altLang="en-US" b="1" dirty="0">
              <a:solidFill>
                <a:prstClr val="black">
                  <a:lumMod val="50000"/>
                  <a:lumOff val="50000"/>
                </a:prstClr>
              </a:solidFill>
              <a:latin typeface="Garamond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676553" y="1829062"/>
            <a:ext cx="4662772" cy="566340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3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L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istening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84576" y="-459431"/>
            <a:ext cx="4067944" cy="4072578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2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R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eading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3053" y="332656"/>
            <a:ext cx="317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SMART </a:t>
            </a:r>
            <a:r>
              <a:rPr lang="ko-KR" altLang="en-US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학습의 </a:t>
            </a:r>
            <a:r>
              <a:rPr lang="ko-KR" altLang="en-US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최강자</a:t>
            </a:r>
            <a:r>
              <a:rPr lang="en-US" altLang="ko-KR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!</a:t>
            </a:r>
            <a:endParaRPr lang="ko-KR" altLang="en-US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01988"/>
            <a:ext cx="2086964" cy="54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7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739164" y="1697463"/>
            <a:ext cx="6482539" cy="4302000"/>
            <a:chOff x="739164" y="1697463"/>
            <a:chExt cx="6482539" cy="430200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64" y="1697463"/>
              <a:ext cx="6482539" cy="4302000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729" y="1711009"/>
              <a:ext cx="5874892" cy="49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그룹 22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숙제출제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V="1">
            <a:off x="5766460" y="4274064"/>
            <a:ext cx="155436" cy="181660"/>
          </a:xfrm>
          <a:prstGeom prst="straightConnector1">
            <a:avLst/>
          </a:prstGeom>
          <a:ln w="25400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325588" y="4732722"/>
            <a:ext cx="878260" cy="1432581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53192" y="4455723"/>
            <a:ext cx="1788248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저장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다음 </a:t>
            </a:r>
            <a:r>
              <a:rPr lang="ko-KR" altLang="en-US" sz="1200" dirty="0" smtClean="0">
                <a:solidFill>
                  <a:prstClr val="black"/>
                </a:solidFill>
              </a:rPr>
              <a:t>버튼을 클릭</a:t>
            </a:r>
            <a:r>
              <a:rPr lang="en-US" altLang="ko-KR" sz="1200" dirty="0" smtClean="0">
                <a:solidFill>
                  <a:prstClr val="black"/>
                </a:solidFill>
              </a:rPr>
              <a:t>!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2683848" y="2890104"/>
            <a:ext cx="3760359" cy="2016224"/>
            <a:chOff x="1177446" y="4304223"/>
            <a:chExt cx="3760359" cy="2016224"/>
          </a:xfrm>
        </p:grpSpPr>
        <p:grpSp>
          <p:nvGrpSpPr>
            <p:cNvPr id="20" name="그룹 19"/>
            <p:cNvGrpSpPr/>
            <p:nvPr/>
          </p:nvGrpSpPr>
          <p:grpSpPr>
            <a:xfrm>
              <a:off x="1177446" y="4581222"/>
              <a:ext cx="3760359" cy="1739225"/>
              <a:chOff x="4542164" y="2742828"/>
              <a:chExt cx="3519310" cy="1739225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5832139" y="2742828"/>
                <a:ext cx="2229335" cy="461665"/>
              </a:xfrm>
              <a:prstGeom prst="rect">
                <a:avLst/>
              </a:prstGeom>
              <a:solidFill>
                <a:srgbClr val="FFFF00"/>
              </a:solidFill>
              <a:ln w="25400">
                <a:solidFill>
                  <a:srgbClr val="002060"/>
                </a:solidFill>
                <a:prstDash val="sysDot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>
                    <a:solidFill>
                      <a:srgbClr val="C00000"/>
                    </a:solidFill>
                  </a:rPr>
                  <a:t>클래스</a:t>
                </a:r>
                <a:r>
                  <a:rPr lang="ko-KR" altLang="en-US" sz="1200" dirty="0" smtClean="0">
                    <a:solidFill>
                      <a:srgbClr val="C00000"/>
                    </a:solidFill>
                  </a:rPr>
                  <a:t> </a:t>
                </a:r>
                <a:r>
                  <a:rPr lang="ko-KR" altLang="en-US" sz="1200" b="1" dirty="0" smtClean="0">
                    <a:solidFill>
                      <a:srgbClr val="C00000"/>
                    </a:solidFill>
                  </a:rPr>
                  <a:t>선택</a:t>
                </a:r>
                <a:r>
                  <a:rPr lang="ko-KR" altLang="en-US" sz="1200" dirty="0" smtClean="0"/>
                  <a:t>에서 숙제가 부여될 클래스를 선택합니다</a:t>
                </a:r>
                <a:r>
                  <a:rPr lang="en-US" altLang="ko-KR" sz="1200" dirty="0" smtClean="0"/>
                  <a:t>.</a:t>
                </a:r>
              </a:p>
            </p:txBody>
          </p:sp>
          <p:cxnSp>
            <p:nvCxnSpPr>
              <p:cNvPr id="28" name="직선 화살표 연결선 27"/>
              <p:cNvCxnSpPr>
                <a:stCxn id="21" idx="1"/>
              </p:cNvCxnSpPr>
              <p:nvPr/>
            </p:nvCxnSpPr>
            <p:spPr>
              <a:xfrm flipH="1">
                <a:off x="4542164" y="2973661"/>
                <a:ext cx="1289975" cy="1508392"/>
              </a:xfrm>
              <a:prstGeom prst="straightConnector1">
                <a:avLst/>
              </a:prstGeom>
              <a:ln w="25400">
                <a:solidFill>
                  <a:srgbClr val="000099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TextBox 31"/>
            <p:cNvSpPr txBox="1"/>
            <p:nvPr/>
          </p:nvSpPr>
          <p:spPr>
            <a:xfrm>
              <a:off x="2555777" y="4304223"/>
              <a:ext cx="323528" cy="276999"/>
            </a:xfrm>
            <a:prstGeom prst="rect">
              <a:avLst/>
            </a:prstGeom>
            <a:solidFill>
              <a:srgbClr val="002060"/>
            </a:solidFill>
            <a:ln w="2540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CCFFFF"/>
                  </a:solidFill>
                  <a:latin typeface="HY울릉도M" pitchFamily="18" charset="-127"/>
                  <a:ea typeface="HY울릉도M" pitchFamily="18" charset="-127"/>
                </a:rPr>
                <a:t>1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892729" y="4509120"/>
            <a:ext cx="599612" cy="223602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53192" y="4164237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2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5700580" y="4002402"/>
            <a:ext cx="599612" cy="269001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0" name="직사각형 29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450201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ns\Documents\oCam\캡처_2016_05_04_17_18_26_52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58" y="1553180"/>
            <a:ext cx="5911874" cy="467786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숙제출제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131840" y="1738162"/>
            <a:ext cx="4356466" cy="1906862"/>
            <a:chOff x="1321462" y="4304223"/>
            <a:chExt cx="4356466" cy="1906862"/>
          </a:xfrm>
        </p:grpSpPr>
        <p:grpSp>
          <p:nvGrpSpPr>
            <p:cNvPr id="20" name="그룹 19"/>
            <p:cNvGrpSpPr/>
            <p:nvPr/>
          </p:nvGrpSpPr>
          <p:grpSpPr>
            <a:xfrm>
              <a:off x="1321462" y="4581222"/>
              <a:ext cx="4356466" cy="1629863"/>
              <a:chOff x="4676948" y="2742828"/>
              <a:chExt cx="4077205" cy="1629863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5832139" y="2742828"/>
                <a:ext cx="2922014" cy="276999"/>
              </a:xfrm>
              <a:prstGeom prst="rect">
                <a:avLst/>
              </a:prstGeom>
              <a:solidFill>
                <a:srgbClr val="FFFF00"/>
              </a:solidFill>
              <a:ln w="25400">
                <a:solidFill>
                  <a:srgbClr val="002060"/>
                </a:solidFill>
                <a:prstDash val="sysDot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>
                    <a:solidFill>
                      <a:srgbClr val="C00000"/>
                    </a:solidFill>
                  </a:rPr>
                  <a:t>교재</a:t>
                </a:r>
                <a:r>
                  <a:rPr lang="en-US" altLang="ko-KR" sz="1200" b="1" dirty="0" smtClean="0">
                    <a:solidFill>
                      <a:srgbClr val="C00000"/>
                    </a:solidFill>
                  </a:rPr>
                  <a:t>/</a:t>
                </a:r>
                <a:r>
                  <a:rPr lang="ko-KR" altLang="en-US" sz="1200" b="1" dirty="0" err="1" smtClean="0">
                    <a:solidFill>
                      <a:srgbClr val="C00000"/>
                    </a:solidFill>
                  </a:rPr>
                  <a:t>컨텐츠</a:t>
                </a:r>
                <a:r>
                  <a:rPr lang="ko-KR" altLang="en-US" sz="1200" dirty="0" smtClean="0"/>
                  <a:t> </a:t>
                </a:r>
                <a:r>
                  <a:rPr lang="ko-KR" altLang="en-US" sz="1200" b="1" dirty="0" smtClean="0">
                    <a:solidFill>
                      <a:srgbClr val="C00000"/>
                    </a:solidFill>
                  </a:rPr>
                  <a:t>리스트</a:t>
                </a:r>
                <a:r>
                  <a:rPr lang="ko-KR" altLang="en-US" sz="1200" dirty="0" smtClean="0"/>
                  <a:t>에서 </a:t>
                </a:r>
                <a:r>
                  <a:rPr lang="ko-KR" altLang="en-US" sz="1200" dirty="0" err="1" smtClean="0"/>
                  <a:t>컨텐츠</a:t>
                </a:r>
                <a:r>
                  <a:rPr lang="ko-KR" altLang="en-US" sz="1200" dirty="0" smtClean="0"/>
                  <a:t> 선택</a:t>
                </a:r>
                <a:endParaRPr lang="en-US" altLang="ko-KR" sz="1200" dirty="0" smtClean="0"/>
              </a:p>
            </p:txBody>
          </p:sp>
          <p:cxnSp>
            <p:nvCxnSpPr>
              <p:cNvPr id="28" name="직선 화살표 연결선 27"/>
              <p:cNvCxnSpPr>
                <a:stCxn id="21" idx="1"/>
              </p:cNvCxnSpPr>
              <p:nvPr/>
            </p:nvCxnSpPr>
            <p:spPr>
              <a:xfrm flipH="1">
                <a:off x="4676948" y="2881328"/>
                <a:ext cx="1155191" cy="1491363"/>
              </a:xfrm>
              <a:prstGeom prst="straightConnector1">
                <a:avLst/>
              </a:prstGeom>
              <a:ln w="25400">
                <a:solidFill>
                  <a:srgbClr val="000099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TextBox 31"/>
            <p:cNvSpPr txBox="1"/>
            <p:nvPr/>
          </p:nvSpPr>
          <p:spPr>
            <a:xfrm>
              <a:off x="2555777" y="4304223"/>
              <a:ext cx="323528" cy="276999"/>
            </a:xfrm>
            <a:prstGeom prst="rect">
              <a:avLst/>
            </a:prstGeom>
            <a:solidFill>
              <a:srgbClr val="002060"/>
            </a:solidFill>
            <a:ln w="2540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CCFFFF"/>
                  </a:solidFill>
                  <a:latin typeface="HY울릉도M" pitchFamily="18" charset="-127"/>
                  <a:ea typeface="HY울릉도M" pitchFamily="18" charset="-127"/>
                </a:rPr>
                <a:t>3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963638" y="3284984"/>
            <a:ext cx="2096194" cy="72008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17" name="모서리가 둥근 직사각형 16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26" name="직사각형 25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9416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ans\Documents\oCam\캡처_2016_05_04_17_19_13_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49" y="1628800"/>
            <a:ext cx="6255051" cy="4580253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숙제출제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142532" y="1738162"/>
            <a:ext cx="3605654" cy="1659773"/>
            <a:chOff x="1332154" y="4304223"/>
            <a:chExt cx="3605654" cy="1659773"/>
          </a:xfrm>
        </p:grpSpPr>
        <p:grpSp>
          <p:nvGrpSpPr>
            <p:cNvPr id="20" name="그룹 19"/>
            <p:cNvGrpSpPr/>
            <p:nvPr/>
          </p:nvGrpSpPr>
          <p:grpSpPr>
            <a:xfrm>
              <a:off x="1332154" y="4581222"/>
              <a:ext cx="3605654" cy="1382774"/>
              <a:chOff x="4686953" y="2742828"/>
              <a:chExt cx="3374521" cy="1382774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5832139" y="2742828"/>
                <a:ext cx="2229335" cy="461665"/>
              </a:xfrm>
              <a:prstGeom prst="rect">
                <a:avLst/>
              </a:prstGeom>
              <a:solidFill>
                <a:srgbClr val="FFFF00"/>
              </a:solidFill>
              <a:ln w="25400">
                <a:solidFill>
                  <a:srgbClr val="002060"/>
                </a:solidFill>
                <a:prstDash val="sysDot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err="1" smtClean="0">
                    <a:solidFill>
                      <a:srgbClr val="C00000"/>
                    </a:solidFill>
                  </a:rPr>
                  <a:t>교재명</a:t>
                </a:r>
                <a:r>
                  <a:rPr lang="en-US" altLang="ko-KR" sz="1200" b="1" dirty="0" smtClean="0">
                    <a:solidFill>
                      <a:srgbClr val="C00000"/>
                    </a:solidFill>
                  </a:rPr>
                  <a:t>/</a:t>
                </a:r>
                <a:r>
                  <a:rPr lang="ko-KR" altLang="en-US" sz="1200" b="1" dirty="0" err="1" smtClean="0">
                    <a:solidFill>
                      <a:srgbClr val="C00000"/>
                    </a:solidFill>
                  </a:rPr>
                  <a:t>컨텐츠</a:t>
                </a:r>
                <a:r>
                  <a:rPr lang="ko-KR" altLang="en-US" sz="1200" b="1" dirty="0" err="1">
                    <a:solidFill>
                      <a:srgbClr val="C00000"/>
                    </a:solidFill>
                  </a:rPr>
                  <a:t>명</a:t>
                </a:r>
                <a:r>
                  <a:rPr lang="ko-KR" altLang="en-US" sz="1200" dirty="0" err="1" smtClean="0"/>
                  <a:t>에서</a:t>
                </a:r>
                <a:r>
                  <a:rPr lang="ko-KR" altLang="en-US" sz="1200" dirty="0" smtClean="0"/>
                  <a:t> 숙제 </a:t>
                </a:r>
                <a:r>
                  <a:rPr lang="ko-KR" altLang="en-US" sz="1200" b="1" dirty="0" smtClean="0">
                    <a:solidFill>
                      <a:srgbClr val="0066CC"/>
                    </a:solidFill>
                  </a:rPr>
                  <a:t>선택</a:t>
                </a:r>
                <a:endParaRPr lang="en-US" altLang="ko-KR" sz="1200" b="1" dirty="0" smtClean="0">
                  <a:solidFill>
                    <a:srgbClr val="0066CC"/>
                  </a:solidFill>
                </a:endParaRPr>
              </a:p>
              <a:p>
                <a:r>
                  <a:rPr lang="ko-KR" altLang="en-US" sz="1200" dirty="0" smtClean="0"/>
                  <a:t>또는 </a:t>
                </a:r>
                <a:r>
                  <a:rPr lang="ko-KR" altLang="en-US" sz="1200" b="1" dirty="0" smtClean="0">
                    <a:solidFill>
                      <a:srgbClr val="0066CC"/>
                    </a:solidFill>
                  </a:rPr>
                  <a:t>전체선택</a:t>
                </a:r>
                <a:endParaRPr lang="en-US" altLang="ko-KR" sz="1200" b="1" dirty="0" smtClean="0">
                  <a:solidFill>
                    <a:srgbClr val="0066CC"/>
                  </a:solidFill>
                </a:endParaRPr>
              </a:p>
            </p:txBody>
          </p:sp>
          <p:cxnSp>
            <p:nvCxnSpPr>
              <p:cNvPr id="28" name="직선 화살표 연결선 27"/>
              <p:cNvCxnSpPr>
                <a:stCxn id="21" idx="1"/>
                <a:endCxn id="33" idx="3"/>
              </p:cNvCxnSpPr>
              <p:nvPr/>
            </p:nvCxnSpPr>
            <p:spPr>
              <a:xfrm flipH="1">
                <a:off x="4686953" y="2973661"/>
                <a:ext cx="1145186" cy="1151941"/>
              </a:xfrm>
              <a:prstGeom prst="straightConnector1">
                <a:avLst/>
              </a:prstGeom>
              <a:ln w="25400">
                <a:solidFill>
                  <a:srgbClr val="000099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TextBox 31"/>
            <p:cNvSpPr txBox="1"/>
            <p:nvPr/>
          </p:nvSpPr>
          <p:spPr>
            <a:xfrm>
              <a:off x="2555777" y="4304223"/>
              <a:ext cx="323528" cy="276999"/>
            </a:xfrm>
            <a:prstGeom prst="rect">
              <a:avLst/>
            </a:prstGeom>
            <a:solidFill>
              <a:srgbClr val="002060"/>
            </a:solidFill>
            <a:ln w="2540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CCFFFF"/>
                  </a:solidFill>
                  <a:latin typeface="HY울릉도M" pitchFamily="18" charset="-127"/>
                  <a:ea typeface="HY울릉도M" pitchFamily="18" charset="-127"/>
                </a:rPr>
                <a:t>4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1331640" y="3094370"/>
            <a:ext cx="1810892" cy="607129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4" y="5383046"/>
            <a:ext cx="1788248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저장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다음 </a:t>
            </a:r>
            <a:r>
              <a:rPr lang="ko-KR" altLang="en-US" sz="1200" dirty="0" smtClean="0">
                <a:solidFill>
                  <a:prstClr val="black"/>
                </a:solidFill>
              </a:rPr>
              <a:t>버튼을 클릭</a:t>
            </a:r>
            <a:r>
              <a:rPr lang="en-US" altLang="ko-KR" sz="1200" dirty="0" smtClean="0">
                <a:solidFill>
                  <a:prstClr val="black"/>
                </a:solidFill>
              </a:rPr>
              <a:t>!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6155" y="5106048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5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3240781" y="5756070"/>
            <a:ext cx="1103669" cy="379286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4344450" y="5644394"/>
            <a:ext cx="442227" cy="189643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그룹 29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34" name="모서리가 둥근 직사각형 33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7" name="직사각형 36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938072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744285" y="1606488"/>
            <a:ext cx="6492011" cy="4630824"/>
            <a:chOff x="744285" y="1606488"/>
            <a:chExt cx="6492011" cy="4630824"/>
          </a:xfrm>
        </p:grpSpPr>
        <p:pic>
          <p:nvPicPr>
            <p:cNvPr id="3074" name="Picture 2" descr="C:\Users\hans\Documents\oCam\캡처_2016_05_04_17_26_18_550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285" y="1606488"/>
              <a:ext cx="6492011" cy="4630824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729" y="1672409"/>
              <a:ext cx="5874892" cy="49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숙제출제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4366155" y="1738162"/>
            <a:ext cx="2510102" cy="3347022"/>
            <a:chOff x="2555777" y="4304223"/>
            <a:chExt cx="2510102" cy="3226289"/>
          </a:xfrm>
        </p:grpSpPr>
        <p:grpSp>
          <p:nvGrpSpPr>
            <p:cNvPr id="20" name="그룹 19"/>
            <p:cNvGrpSpPr/>
            <p:nvPr/>
          </p:nvGrpSpPr>
          <p:grpSpPr>
            <a:xfrm>
              <a:off x="2555777" y="4581222"/>
              <a:ext cx="2510102" cy="2949290"/>
              <a:chOff x="5832140" y="2742828"/>
              <a:chExt cx="2349198" cy="2949290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5832140" y="2742828"/>
                <a:ext cx="2349198" cy="276999"/>
              </a:xfrm>
              <a:prstGeom prst="rect">
                <a:avLst/>
              </a:prstGeom>
              <a:solidFill>
                <a:srgbClr val="FFFF00"/>
              </a:solidFill>
              <a:ln w="25400">
                <a:solidFill>
                  <a:srgbClr val="002060"/>
                </a:solidFill>
                <a:prstDash val="sysDot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>
                    <a:solidFill>
                      <a:srgbClr val="0066CC"/>
                    </a:solidFill>
                  </a:rPr>
                  <a:t>숙제기간</a:t>
                </a:r>
                <a:r>
                  <a:rPr lang="ko-KR" altLang="en-US" sz="1200" dirty="0" smtClean="0"/>
                  <a:t> 영역에서 </a:t>
                </a:r>
                <a:r>
                  <a:rPr lang="ko-KR" altLang="en-US" sz="1200" b="1" dirty="0" smtClean="0">
                    <a:solidFill>
                      <a:srgbClr val="C00000"/>
                    </a:solidFill>
                  </a:rPr>
                  <a:t>기간설정</a:t>
                </a:r>
                <a:r>
                  <a:rPr lang="ko-KR" altLang="en-US" sz="1200" dirty="0" smtClean="0"/>
                  <a:t> 선택 </a:t>
                </a:r>
                <a:endParaRPr lang="en-US" altLang="ko-KR" sz="1200" dirty="0" smtClean="0"/>
              </a:p>
            </p:txBody>
          </p:sp>
          <p:cxnSp>
            <p:nvCxnSpPr>
              <p:cNvPr id="28" name="직선 화살표 연결선 27"/>
              <p:cNvCxnSpPr>
                <a:stCxn id="21" idx="1"/>
              </p:cNvCxnSpPr>
              <p:nvPr/>
            </p:nvCxnSpPr>
            <p:spPr>
              <a:xfrm>
                <a:off x="5832140" y="2881328"/>
                <a:ext cx="664395" cy="2810790"/>
              </a:xfrm>
              <a:prstGeom prst="straightConnector1">
                <a:avLst/>
              </a:prstGeom>
              <a:ln w="25400">
                <a:solidFill>
                  <a:srgbClr val="000099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TextBox 31"/>
            <p:cNvSpPr txBox="1"/>
            <p:nvPr/>
          </p:nvSpPr>
          <p:spPr>
            <a:xfrm>
              <a:off x="2555777" y="4304223"/>
              <a:ext cx="323528" cy="276999"/>
            </a:xfrm>
            <a:prstGeom prst="rect">
              <a:avLst/>
            </a:prstGeom>
            <a:solidFill>
              <a:srgbClr val="002060"/>
            </a:solidFill>
            <a:ln w="2540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CCFFFF"/>
                  </a:solidFill>
                  <a:latin typeface="HY울릉도M" pitchFamily="18" charset="-127"/>
                  <a:ea typeface="HY울릉도M" pitchFamily="18" charset="-127"/>
                </a:rPr>
                <a:t>6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4932040" y="5144470"/>
            <a:ext cx="493312" cy="516777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816683" y="5144471"/>
            <a:ext cx="483509" cy="516776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816683" y="4437112"/>
            <a:ext cx="1788248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부여숙제 삭제 시 선택</a:t>
            </a:r>
            <a:endParaRPr lang="en-US" altLang="ko-KR" sz="1200" dirty="0" smtClean="0">
              <a:solidFill>
                <a:prstClr val="black"/>
              </a:solidFill>
            </a:endParaRPr>
          </a:p>
        </p:txBody>
      </p:sp>
      <p:cxnSp>
        <p:nvCxnSpPr>
          <p:cNvPr id="37" name="직선 화살표 연결선 36"/>
          <p:cNvCxnSpPr/>
          <p:nvPr/>
        </p:nvCxnSpPr>
        <p:spPr>
          <a:xfrm flipH="1">
            <a:off x="6012160" y="4714110"/>
            <a:ext cx="360040" cy="430361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그룹 18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6" name="직사각형 35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99102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54889" y="1626567"/>
            <a:ext cx="6536275" cy="4642594"/>
            <a:chOff x="654889" y="1626567"/>
            <a:chExt cx="6536275" cy="4642594"/>
          </a:xfrm>
        </p:grpSpPr>
        <p:pic>
          <p:nvPicPr>
            <p:cNvPr id="4098" name="Picture 2" descr="C:\Users\hans\Documents\oCam\캡처_2016_05_04_17_27_54_117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889" y="1626567"/>
              <a:ext cx="6536275" cy="4642594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730" y="1651850"/>
              <a:ext cx="5789749" cy="489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323528" y="11247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숙제출제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12767" y="1974853"/>
            <a:ext cx="2916318" cy="3055810"/>
            <a:chOff x="2149560" y="4304223"/>
            <a:chExt cx="2916318" cy="3055810"/>
          </a:xfrm>
        </p:grpSpPr>
        <p:grpSp>
          <p:nvGrpSpPr>
            <p:cNvPr id="20" name="그룹 19"/>
            <p:cNvGrpSpPr/>
            <p:nvPr/>
          </p:nvGrpSpPr>
          <p:grpSpPr>
            <a:xfrm>
              <a:off x="2149560" y="4581222"/>
              <a:ext cx="2916318" cy="2778811"/>
              <a:chOff x="5451963" y="2742828"/>
              <a:chExt cx="2729374" cy="2778811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5832139" y="2742828"/>
                <a:ext cx="2349198" cy="461665"/>
              </a:xfrm>
              <a:prstGeom prst="rect">
                <a:avLst/>
              </a:prstGeom>
              <a:solidFill>
                <a:srgbClr val="FFFF00"/>
              </a:solidFill>
              <a:ln w="25400">
                <a:solidFill>
                  <a:srgbClr val="002060"/>
                </a:solidFill>
                <a:prstDash val="sysDot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>
                    <a:solidFill>
                      <a:srgbClr val="C00000"/>
                    </a:solidFill>
                  </a:rPr>
                  <a:t>숙제게시일</a:t>
                </a:r>
                <a:r>
                  <a:rPr lang="ko-KR" altLang="en-US" sz="1200" dirty="0" smtClean="0"/>
                  <a:t> </a:t>
                </a:r>
                <a:r>
                  <a:rPr lang="en-US" altLang="ko-KR" sz="1200" dirty="0" smtClean="0"/>
                  <a:t>/ </a:t>
                </a:r>
                <a:r>
                  <a:rPr lang="ko-KR" altLang="en-US" sz="1200" b="1" dirty="0" smtClean="0">
                    <a:solidFill>
                      <a:srgbClr val="C00000"/>
                    </a:solidFill>
                  </a:rPr>
                  <a:t>숙제종료일</a:t>
                </a:r>
                <a:r>
                  <a:rPr lang="ko-KR" altLang="en-US" sz="1200" dirty="0" smtClean="0"/>
                  <a:t> 선택 후 </a:t>
                </a:r>
                <a:endParaRPr lang="en-US" altLang="ko-KR" sz="1200" dirty="0" smtClean="0"/>
              </a:p>
              <a:p>
                <a:r>
                  <a:rPr lang="ko-KR" altLang="en-US" sz="1200" b="1" dirty="0" smtClean="0">
                    <a:solidFill>
                      <a:srgbClr val="0066CC"/>
                    </a:solidFill>
                  </a:rPr>
                  <a:t>날짜 지정</a:t>
                </a:r>
                <a:r>
                  <a:rPr lang="ko-KR" altLang="en-US" sz="1200" dirty="0" smtClean="0"/>
                  <a:t>을</a:t>
                </a:r>
                <a:r>
                  <a:rPr lang="ko-KR" altLang="en-US" sz="1200" b="1" dirty="0" smtClean="0">
                    <a:solidFill>
                      <a:srgbClr val="0066CC"/>
                    </a:solidFill>
                  </a:rPr>
                  <a:t> </a:t>
                </a:r>
                <a:r>
                  <a:rPr lang="ko-KR" altLang="en-US" sz="1200" dirty="0" smtClean="0"/>
                  <a:t>해줍니다</a:t>
                </a:r>
                <a:r>
                  <a:rPr lang="en-US" altLang="ko-KR" sz="1200" dirty="0" smtClean="0"/>
                  <a:t>.</a:t>
                </a:r>
                <a:r>
                  <a:rPr lang="ko-KR" altLang="en-US" sz="1200" dirty="0" smtClean="0"/>
                  <a:t> </a:t>
                </a:r>
                <a:endParaRPr lang="en-US" altLang="ko-KR" sz="1200" dirty="0" smtClean="0"/>
              </a:p>
            </p:txBody>
          </p:sp>
          <p:cxnSp>
            <p:nvCxnSpPr>
              <p:cNvPr id="28" name="직선 화살표 연결선 27"/>
              <p:cNvCxnSpPr>
                <a:stCxn id="21" idx="1"/>
              </p:cNvCxnSpPr>
              <p:nvPr/>
            </p:nvCxnSpPr>
            <p:spPr>
              <a:xfrm flipH="1">
                <a:off x="5451963" y="2973661"/>
                <a:ext cx="380176" cy="2547978"/>
              </a:xfrm>
              <a:prstGeom prst="straightConnector1">
                <a:avLst/>
              </a:prstGeom>
              <a:ln w="25400">
                <a:solidFill>
                  <a:srgbClr val="000099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TextBox 31"/>
            <p:cNvSpPr txBox="1"/>
            <p:nvPr/>
          </p:nvSpPr>
          <p:spPr>
            <a:xfrm>
              <a:off x="2555777" y="4304223"/>
              <a:ext cx="323528" cy="276999"/>
            </a:xfrm>
            <a:prstGeom prst="rect">
              <a:avLst/>
            </a:prstGeom>
            <a:solidFill>
              <a:srgbClr val="002060"/>
            </a:solidFill>
            <a:ln w="2540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CCFFFF"/>
                  </a:solidFill>
                  <a:latin typeface="HY울릉도M" pitchFamily="18" charset="-127"/>
                  <a:ea typeface="HY울릉도M" pitchFamily="18" charset="-127"/>
                </a:rPr>
                <a:t>7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2843809" y="5159077"/>
            <a:ext cx="1319234" cy="792088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21896" y="3717032"/>
            <a:ext cx="2538536" cy="461665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설정 적용</a:t>
            </a:r>
            <a:r>
              <a:rPr lang="ko-KR" altLang="en-US" sz="1200" dirty="0" smtClean="0">
                <a:solidFill>
                  <a:prstClr val="black"/>
                </a:solidFill>
              </a:rPr>
              <a:t>을 클릭해야</a:t>
            </a:r>
            <a:r>
              <a:rPr lang="en-US" altLang="ko-KR" sz="1200" dirty="0">
                <a:solidFill>
                  <a:prstClr val="black"/>
                </a:solidFill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</a:rPr>
              <a:t>정상적으로 숙제출제가 됩니다</a:t>
            </a:r>
            <a:r>
              <a:rPr lang="en-US" altLang="ko-KR" sz="1200" dirty="0" smtClean="0">
                <a:solidFill>
                  <a:prstClr val="black"/>
                </a:solidFill>
              </a:rPr>
              <a:t>.</a:t>
            </a: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6083660" y="4178697"/>
            <a:ext cx="288540" cy="690463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직사각형 33"/>
          <p:cNvSpPr/>
          <p:nvPr/>
        </p:nvSpPr>
        <p:spPr>
          <a:xfrm>
            <a:off x="5276666" y="4978479"/>
            <a:ext cx="900100" cy="363220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921896" y="3440033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148412" y="5902034"/>
            <a:ext cx="1799852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저장</a:t>
            </a:r>
            <a:r>
              <a:rPr lang="en-US" altLang="ko-KR" sz="1200" dirty="0" smtClean="0">
                <a:solidFill>
                  <a:prstClr val="black"/>
                </a:solidFill>
              </a:rPr>
              <a:t>/</a:t>
            </a:r>
            <a:r>
              <a:rPr lang="ko-KR" altLang="en-US" sz="1200" dirty="0" smtClean="0">
                <a:solidFill>
                  <a:prstClr val="black"/>
                </a:solidFill>
              </a:rPr>
              <a:t>완료 버튼을 클릭</a:t>
            </a:r>
            <a:r>
              <a:rPr lang="en-US" altLang="ko-KR" sz="1200" dirty="0" smtClean="0">
                <a:solidFill>
                  <a:prstClr val="black"/>
                </a:solidFill>
              </a:rPr>
              <a:t>!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48412" y="5625035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9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3791038" y="6012395"/>
            <a:ext cx="900100" cy="256766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직선 화살표 연결선 38"/>
          <p:cNvCxnSpPr/>
          <p:nvPr/>
        </p:nvCxnSpPr>
        <p:spPr>
          <a:xfrm flipH="1">
            <a:off x="4710769" y="6060706"/>
            <a:ext cx="437643" cy="0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그룹 29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43" name="직사각형 42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89498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71957" y="1628799"/>
            <a:ext cx="6564339" cy="4623677"/>
            <a:chOff x="671957" y="1628800"/>
            <a:chExt cx="6564339" cy="4411734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957" y="1628800"/>
              <a:ext cx="6564339" cy="4411734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730" y="1651850"/>
              <a:ext cx="5983526" cy="42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323528" y="1124744"/>
            <a:ext cx="4367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숙제수정 및 삭제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91304" y="2708920"/>
            <a:ext cx="2330592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>
                <a:solidFill>
                  <a:srgbClr val="C00000"/>
                </a:solidFill>
              </a:rPr>
              <a:t>클래스별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 선택</a:t>
            </a:r>
            <a:r>
              <a:rPr lang="ko-KR" altLang="en-US" sz="1200" dirty="0" smtClean="0"/>
              <a:t>에서 클래스 선택</a:t>
            </a:r>
            <a:r>
              <a:rPr lang="en-US" altLang="ko-KR" sz="1200" dirty="0" smtClean="0"/>
              <a:t>.</a:t>
            </a:r>
          </a:p>
        </p:txBody>
      </p:sp>
      <p:cxnSp>
        <p:nvCxnSpPr>
          <p:cNvPr id="28" name="직선 화살표 연결선 27"/>
          <p:cNvCxnSpPr/>
          <p:nvPr/>
        </p:nvCxnSpPr>
        <p:spPr>
          <a:xfrm flipH="1">
            <a:off x="3419872" y="2985919"/>
            <a:ext cx="648072" cy="961945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591304" y="2431921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1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4909959" y="5140131"/>
            <a:ext cx="432048" cy="253913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21896" y="3717032"/>
            <a:ext cx="2034480" cy="461665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숙제일</a:t>
            </a:r>
            <a:r>
              <a:rPr lang="en-US" altLang="ko-KR" sz="1200" dirty="0" smtClean="0">
                <a:solidFill>
                  <a:prstClr val="black"/>
                </a:solidFill>
              </a:rPr>
              <a:t>(</a:t>
            </a:r>
            <a:r>
              <a:rPr lang="ko-KR" altLang="en-US" sz="1200" dirty="0" smtClean="0">
                <a:solidFill>
                  <a:prstClr val="black"/>
                </a:solidFill>
              </a:rPr>
              <a:t>숙제게시일</a:t>
            </a:r>
            <a:r>
              <a:rPr lang="en-US" altLang="ko-KR" sz="1200" dirty="0" smtClean="0">
                <a:solidFill>
                  <a:prstClr val="black"/>
                </a:solidFill>
              </a:rPr>
              <a:t>)</a:t>
            </a:r>
            <a:r>
              <a:rPr lang="ko-KR" altLang="en-US" sz="1200" dirty="0" smtClean="0">
                <a:solidFill>
                  <a:prstClr val="black"/>
                </a:solidFill>
              </a:rPr>
              <a:t>을 선택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r>
              <a:rPr lang="en-US" altLang="ko-KR" sz="1200" dirty="0" smtClean="0">
                <a:solidFill>
                  <a:prstClr val="black"/>
                </a:solidFill>
              </a:rPr>
              <a:t>*</a:t>
            </a:r>
            <a:r>
              <a:rPr lang="ko-KR" altLang="en-US" sz="1200" dirty="0" smtClean="0">
                <a:solidFill>
                  <a:prstClr val="black"/>
                </a:solidFill>
              </a:rPr>
              <a:t>복수 선택 가능합니다</a:t>
            </a:r>
            <a:r>
              <a:rPr lang="en-US" altLang="ko-KR" sz="1200" dirty="0" smtClean="0">
                <a:solidFill>
                  <a:prstClr val="black"/>
                </a:solidFill>
              </a:rPr>
              <a:t>. </a:t>
            </a: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5342007" y="4178697"/>
            <a:ext cx="1030194" cy="961434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직사각형 33"/>
          <p:cNvSpPr/>
          <p:nvPr/>
        </p:nvSpPr>
        <p:spPr>
          <a:xfrm>
            <a:off x="2249742" y="5692677"/>
            <a:ext cx="306034" cy="523302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921896" y="3440033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844225" y="6092828"/>
            <a:ext cx="2159823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삭제 하고자 하는 숙제 선택</a:t>
            </a:r>
            <a:endParaRPr lang="en-US" altLang="ko-KR" sz="1200" dirty="0" smtClean="0">
              <a:solidFill>
                <a:prstClr val="black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44227" y="5815829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3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2844225" y="3947864"/>
            <a:ext cx="747077" cy="345232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직선 화살표 연결선 38"/>
          <p:cNvCxnSpPr/>
          <p:nvPr/>
        </p:nvCxnSpPr>
        <p:spPr>
          <a:xfrm flipH="1" flipV="1">
            <a:off x="2555776" y="6040534"/>
            <a:ext cx="288451" cy="211943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그룹 29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43" name="직사각형 42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02558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38534"/>
            <a:ext cx="6564339" cy="430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124744"/>
            <a:ext cx="4367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숙제조회 및 검사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14546" y="1916832"/>
            <a:ext cx="2330592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>
                <a:solidFill>
                  <a:srgbClr val="C00000"/>
                </a:solidFill>
              </a:rPr>
              <a:t>클래스명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 선택</a:t>
            </a:r>
            <a:r>
              <a:rPr lang="ko-KR" altLang="en-US" sz="1200" dirty="0" smtClean="0"/>
              <a:t>에서 클래스 선택</a:t>
            </a:r>
            <a:r>
              <a:rPr lang="en-US" altLang="ko-KR" sz="1200" dirty="0" smtClean="0"/>
              <a:t>.</a:t>
            </a:r>
          </a:p>
        </p:txBody>
      </p:sp>
      <p:cxnSp>
        <p:nvCxnSpPr>
          <p:cNvPr id="28" name="직선 화살표 연결선 27"/>
          <p:cNvCxnSpPr/>
          <p:nvPr/>
        </p:nvCxnSpPr>
        <p:spPr>
          <a:xfrm flipH="1">
            <a:off x="3217764" y="2226598"/>
            <a:ext cx="570613" cy="1213435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614546" y="1639833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1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4139952" y="3957483"/>
            <a:ext cx="2105472" cy="253913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91138" y="4535794"/>
            <a:ext cx="2041102" cy="461665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클릭하면 학생의 온라인 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r>
              <a:rPr lang="ko-KR" altLang="en-US" sz="1200" dirty="0" smtClean="0">
                <a:solidFill>
                  <a:prstClr val="black"/>
                </a:solidFill>
              </a:rPr>
              <a:t>영역별 학습현황 확인 가능</a:t>
            </a:r>
            <a:endParaRPr lang="en-US" altLang="ko-KR" sz="1200" dirty="0" smtClean="0">
              <a:solidFill>
                <a:prstClr val="black"/>
              </a:solidFill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H="1">
            <a:off x="3221850" y="4783362"/>
            <a:ext cx="1447306" cy="0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직사각형 33"/>
          <p:cNvSpPr/>
          <p:nvPr/>
        </p:nvSpPr>
        <p:spPr>
          <a:xfrm>
            <a:off x="2700001" y="4535794"/>
            <a:ext cx="521849" cy="405374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91138" y="4258795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2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2794216" y="3440033"/>
            <a:ext cx="747077" cy="256766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2249742" y="4526449"/>
            <a:ext cx="450050" cy="405374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30" name="모서리가 둥근 직사각형 29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9" name="직사각형 38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871048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355325" y="2610598"/>
            <a:ext cx="4177116" cy="3240000"/>
            <a:chOff x="4355325" y="2610598"/>
            <a:chExt cx="4177116" cy="3240000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5325" y="2610598"/>
              <a:ext cx="4177116" cy="3240000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4114" y="2627982"/>
              <a:ext cx="3731011" cy="3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/>
          <p:cNvGrpSpPr/>
          <p:nvPr/>
        </p:nvGrpSpPr>
        <p:grpSpPr>
          <a:xfrm>
            <a:off x="654984" y="1701168"/>
            <a:ext cx="4089615" cy="3240000"/>
            <a:chOff x="654984" y="1701168"/>
            <a:chExt cx="4089615" cy="324000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984" y="1701168"/>
              <a:ext cx="4089615" cy="3240000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6825" y="1706057"/>
              <a:ext cx="3648100" cy="31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323528" y="1124744"/>
            <a:ext cx="4367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숙제조회 및 검사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993176" y="4168374"/>
            <a:ext cx="270030" cy="148771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H="1" flipV="1">
            <a:off x="1916705" y="4365104"/>
            <a:ext cx="2438620" cy="1124558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1691679" y="4105665"/>
            <a:ext cx="225025" cy="259439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8" name="직선 화살표 연결선 27"/>
          <p:cNvCxnSpPr/>
          <p:nvPr/>
        </p:nvCxnSpPr>
        <p:spPr>
          <a:xfrm flipV="1">
            <a:off x="2285679" y="4168374"/>
            <a:ext cx="504054" cy="134020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121948" y="4218228"/>
            <a:ext cx="2041102" cy="461665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클릭하면 학생의 온라인 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r>
              <a:rPr lang="ko-KR" altLang="en-US" sz="1200" dirty="0" smtClean="0">
                <a:solidFill>
                  <a:prstClr val="black"/>
                </a:solidFill>
              </a:rPr>
              <a:t>영역별 학습현황 확인 가능</a:t>
            </a:r>
            <a:endParaRPr lang="en-US" altLang="ko-KR" sz="1200" dirty="0" smtClean="0">
              <a:solidFill>
                <a:prstClr val="black"/>
              </a:solidFill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17" name="모서리가 둥근 직사각형 16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20" name="직사각형 19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881997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1124744"/>
            <a:ext cx="4367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학습관리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자율학습 조회</a:t>
            </a:r>
            <a:r>
              <a:rPr lang="en-US" altLang="ko-KR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)</a:t>
            </a:r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19288"/>
            <a:ext cx="5328592" cy="430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3448464" y="4080148"/>
            <a:ext cx="3859839" cy="461665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온라인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“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복습목록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” </a:t>
            </a:r>
            <a:r>
              <a:rPr lang="ko-KR" altLang="en-US" sz="1200" dirty="0" smtClean="0">
                <a:solidFill>
                  <a:prstClr val="black"/>
                </a:solidFill>
              </a:rPr>
              <a:t>학습 </a:t>
            </a:r>
            <a:r>
              <a:rPr lang="en-US" altLang="ko-KR" sz="1200" dirty="0" smtClean="0">
                <a:solidFill>
                  <a:prstClr val="black"/>
                </a:solidFill>
              </a:rPr>
              <a:t>10</a:t>
            </a:r>
            <a:r>
              <a:rPr lang="ko-KR" altLang="en-US" sz="1200" dirty="0" smtClean="0">
                <a:solidFill>
                  <a:prstClr val="black"/>
                </a:solidFill>
              </a:rPr>
              <a:t>분 이상 학습하였을 시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r>
              <a:rPr lang="en-US" altLang="ko-KR" sz="1200" dirty="0" smtClean="0">
                <a:solidFill>
                  <a:prstClr val="black"/>
                </a:solidFill>
              </a:rPr>
              <a:t>O</a:t>
            </a:r>
            <a:r>
              <a:rPr lang="ko-KR" altLang="en-US" sz="1200" dirty="0" smtClean="0">
                <a:solidFill>
                  <a:prstClr val="black"/>
                </a:solidFill>
              </a:rPr>
              <a:t>가 표시됨</a:t>
            </a:r>
            <a:r>
              <a:rPr lang="en-US" altLang="ko-KR" sz="1200" dirty="0" smtClean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849" y="1309410"/>
            <a:ext cx="4059591" cy="242773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직사각형 20"/>
          <p:cNvSpPr/>
          <p:nvPr/>
        </p:nvSpPr>
        <p:spPr>
          <a:xfrm>
            <a:off x="4932040" y="1657393"/>
            <a:ext cx="576064" cy="259439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6" name="직선 화살표 연결선 25"/>
          <p:cNvCxnSpPr>
            <a:endCxn id="21" idx="2"/>
          </p:cNvCxnSpPr>
          <p:nvPr/>
        </p:nvCxnSpPr>
        <p:spPr>
          <a:xfrm flipV="1">
            <a:off x="4691138" y="1916832"/>
            <a:ext cx="528934" cy="2163316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학습관리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19" name="직사각형 18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2" name="직사각형 21"/>
          <p:cNvSpPr/>
          <p:nvPr/>
        </p:nvSpPr>
        <p:spPr>
          <a:xfrm>
            <a:off x="971600" y="1747647"/>
            <a:ext cx="820295" cy="351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872958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860032" y="0"/>
            <a:ext cx="4283968" cy="943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endParaRPr lang="ko-KR" altLang="en-US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-36512" y="6251003"/>
            <a:ext cx="4139952" cy="651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endParaRPr lang="ko-KR" altLang="en-US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60032" y="4196696"/>
            <a:ext cx="3744416" cy="248175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1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W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riting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58903" y="2821159"/>
            <a:ext cx="7247950" cy="1200321"/>
          </a:xfrm>
          <a:prstGeom prst="rect">
            <a:avLst/>
          </a:prstGeom>
          <a:noFill/>
        </p:spPr>
        <p:txBody>
          <a:bodyPr wrap="square" lIns="91432" tIns="45716" rIns="91432" bIns="45716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36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출결 관리</a:t>
            </a:r>
            <a:endParaRPr lang="en-US" altLang="ko-KR" sz="36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altLang="ko-KR" sz="36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(Attendance Management)</a:t>
            </a:r>
            <a:endParaRPr lang="ko-KR" altLang="en-US" sz="36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11960" y="6084004"/>
            <a:ext cx="4824536" cy="369324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ove First, 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each Second, and 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en-US" altLang="ko-KR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Garamond" pitchFamily="18" charset="0"/>
              </a:rPr>
              <a:t>ncourage Last</a:t>
            </a:r>
            <a:endParaRPr lang="ko-KR" altLang="en-US" b="1" dirty="0">
              <a:solidFill>
                <a:prstClr val="black">
                  <a:lumMod val="50000"/>
                  <a:lumOff val="50000"/>
                </a:prstClr>
              </a:solidFill>
              <a:latin typeface="Garamond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676553" y="1829062"/>
            <a:ext cx="4662772" cy="566340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3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L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istening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84576" y="-459431"/>
            <a:ext cx="4067944" cy="4072578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en-US" altLang="ko-KR" sz="250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R</a:t>
            </a:r>
            <a:r>
              <a:rPr lang="en-US" altLang="ko-KR" sz="2400" dirty="0">
                <a:solidFill>
                  <a:prstClr val="white">
                    <a:lumMod val="95000"/>
                  </a:prstClr>
                </a:solidFill>
                <a:latin typeface="Arial Black" pitchFamily="34" charset="0"/>
              </a:rPr>
              <a:t>eading</a:t>
            </a:r>
            <a:endParaRPr lang="ko-KR" altLang="en-US" sz="2400" dirty="0">
              <a:solidFill>
                <a:prstClr val="white">
                  <a:lumMod val="95000"/>
                </a:prst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37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-108520" y="332656"/>
            <a:ext cx="9145016" cy="652338"/>
            <a:chOff x="-108520" y="332656"/>
            <a:chExt cx="7272808" cy="652338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-108520" y="338663"/>
              <a:ext cx="6264696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LMS </a:t>
              </a:r>
              <a:r>
                <a:rPr lang="ko-KR" altLang="en-US" sz="3200" b="1" dirty="0" smtClean="0">
                  <a:solidFill>
                    <a:prstClr val="white">
                      <a:lumMod val="95000"/>
                    </a:prstClr>
                  </a:solidFill>
                </a:rPr>
                <a:t>출결관리 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Program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23528" y="112474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F81BD">
                    <a:lumMod val="75000"/>
                  </a:srgbClr>
                </a:solidFill>
                <a:latin typeface="HY수평선M" pitchFamily="18" charset="-127"/>
                <a:ea typeface="HY수평선M" pitchFamily="18" charset="-127"/>
              </a:rPr>
              <a:t>◈ 출결관리</a:t>
            </a:r>
            <a:endParaRPr lang="ko-KR" altLang="en-US" dirty="0">
              <a:solidFill>
                <a:srgbClr val="4F81BD">
                  <a:lumMod val="75000"/>
                </a:srgbClr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99793" y="5990347"/>
            <a:ext cx="4586267" cy="461665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출석 체크된 학생과 체크 되지 않은 학생 포함 일괄 전송</a:t>
            </a:r>
            <a:r>
              <a:rPr lang="en-US" altLang="ko-KR" sz="1200" dirty="0" smtClean="0">
                <a:solidFill>
                  <a:prstClr val="black"/>
                </a:solidFill>
              </a:rPr>
              <a:t>.</a:t>
            </a:r>
          </a:p>
          <a:p>
            <a:r>
              <a:rPr lang="en-US" altLang="ko-KR" sz="1200" dirty="0" smtClean="0">
                <a:solidFill>
                  <a:prstClr val="black"/>
                </a:solidFill>
              </a:rPr>
              <a:t>*</a:t>
            </a:r>
            <a:r>
              <a:rPr lang="ko-KR" altLang="en-US" sz="1200" dirty="0" smtClean="0">
                <a:solidFill>
                  <a:prstClr val="black"/>
                </a:solidFill>
              </a:rPr>
              <a:t>학생이 지각을 했다면</a:t>
            </a:r>
            <a:r>
              <a:rPr lang="en-US" altLang="ko-KR" sz="1200" dirty="0" smtClean="0">
                <a:solidFill>
                  <a:prstClr val="black"/>
                </a:solidFill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</a:rPr>
              <a:t>지각대상 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학생명</a:t>
            </a:r>
            <a:r>
              <a:rPr lang="ko-KR" altLang="en-US" sz="1200" dirty="0" smtClean="0">
                <a:solidFill>
                  <a:prstClr val="black"/>
                </a:solidFill>
              </a:rPr>
              <a:t> 개별 선택 후 출석 클릭</a:t>
            </a:r>
            <a:r>
              <a:rPr lang="en-US" altLang="ko-KR" sz="1200" dirty="0" smtClean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28800"/>
            <a:ext cx="5421147" cy="430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625" y="2780928"/>
            <a:ext cx="3396894" cy="1099203"/>
          </a:xfrm>
          <a:prstGeom prst="rect">
            <a:avLst/>
          </a:prstGeom>
          <a:ln w="25400">
            <a:solidFill>
              <a:srgbClr val="C00000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직사각형 20"/>
          <p:cNvSpPr/>
          <p:nvPr/>
        </p:nvSpPr>
        <p:spPr>
          <a:xfrm>
            <a:off x="6392219" y="3406258"/>
            <a:ext cx="432048" cy="359539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89480" y="2190056"/>
            <a:ext cx="2330592" cy="276999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C00000"/>
                </a:solidFill>
              </a:rPr>
              <a:t>클래스 선택</a:t>
            </a:r>
            <a:r>
              <a:rPr lang="ko-KR" altLang="en-US" sz="1200" dirty="0" smtClean="0"/>
              <a:t>에서 클래스 선택</a:t>
            </a:r>
            <a:r>
              <a:rPr lang="en-US" altLang="ko-KR" sz="1200" dirty="0" smtClean="0"/>
              <a:t>.</a:t>
            </a:r>
          </a:p>
        </p:txBody>
      </p:sp>
      <p:cxnSp>
        <p:nvCxnSpPr>
          <p:cNvPr id="20" name="직선 화살표 연결선 19"/>
          <p:cNvCxnSpPr/>
          <p:nvPr/>
        </p:nvCxnSpPr>
        <p:spPr>
          <a:xfrm flipH="1">
            <a:off x="2718048" y="2467055"/>
            <a:ext cx="648072" cy="961945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889480" y="1913057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1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2267744" y="3406258"/>
            <a:ext cx="450304" cy="163537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984103" y="4653136"/>
            <a:ext cx="2624140" cy="461665"/>
          </a:xfrm>
          <a:prstGeom prst="rect">
            <a:avLst/>
          </a:prstGeom>
          <a:solidFill>
            <a:srgbClr val="FFFF00"/>
          </a:solidFill>
          <a:ln w="25400">
            <a:solidFill>
              <a:srgbClr val="00206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학생명</a:t>
            </a:r>
            <a:r>
              <a:rPr lang="ko-KR" altLang="en-US" sz="1200" dirty="0" smtClean="0"/>
              <a:t> 선택 후 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출석 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or 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결석 </a:t>
            </a:r>
            <a:r>
              <a:rPr lang="ko-KR" altLang="en-US" sz="1200" dirty="0" smtClean="0"/>
              <a:t>클릭</a:t>
            </a:r>
            <a:endParaRPr lang="en-US" altLang="ko-KR" sz="1200" dirty="0" smtClean="0"/>
          </a:p>
          <a:p>
            <a:r>
              <a:rPr lang="en-US" altLang="ko-KR" sz="1200" dirty="0" smtClean="0"/>
              <a:t>*</a:t>
            </a:r>
            <a:r>
              <a:rPr lang="ko-KR" altLang="en-US" sz="1200" dirty="0" smtClean="0"/>
              <a:t>클릭 해당학생 학부모에게만 전송</a:t>
            </a:r>
            <a:r>
              <a:rPr lang="en-US" altLang="ko-KR" sz="1200" dirty="0" smtClean="0"/>
              <a:t>.</a:t>
            </a:r>
          </a:p>
        </p:txBody>
      </p:sp>
      <p:cxnSp>
        <p:nvCxnSpPr>
          <p:cNvPr id="33" name="직선 화살표 연결선 32"/>
          <p:cNvCxnSpPr>
            <a:stCxn id="32" idx="1"/>
          </p:cNvCxnSpPr>
          <p:nvPr/>
        </p:nvCxnSpPr>
        <p:spPr>
          <a:xfrm flipH="1" flipV="1">
            <a:off x="2267744" y="4653136"/>
            <a:ext cx="1716359" cy="230833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984104" y="4376137"/>
            <a:ext cx="323528" cy="276999"/>
          </a:xfrm>
          <a:prstGeom prst="rect">
            <a:avLst/>
          </a:prstGeom>
          <a:solidFill>
            <a:srgbClr val="002060"/>
          </a:solidFill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CFFFF"/>
                </a:solidFill>
                <a:latin typeface="HY울릉도M" pitchFamily="18" charset="-127"/>
                <a:ea typeface="HY울릉도M" pitchFamily="18" charset="-127"/>
              </a:rPr>
              <a:t>2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817441" y="4365104"/>
            <a:ext cx="450304" cy="468195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218852" y="5462605"/>
            <a:ext cx="1145236" cy="342659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7" name="직선 화살표 연결선 36"/>
          <p:cNvCxnSpPr/>
          <p:nvPr/>
        </p:nvCxnSpPr>
        <p:spPr>
          <a:xfrm flipV="1">
            <a:off x="3372419" y="5633934"/>
            <a:ext cx="846433" cy="374403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그룹 42"/>
          <p:cNvGrpSpPr/>
          <p:nvPr/>
        </p:nvGrpSpPr>
        <p:grpSpPr>
          <a:xfrm>
            <a:off x="7286060" y="2742134"/>
            <a:ext cx="1591627" cy="2950171"/>
            <a:chOff x="7286060" y="2742134"/>
            <a:chExt cx="1591627" cy="2950171"/>
          </a:xfrm>
        </p:grpSpPr>
        <p:grpSp>
          <p:nvGrpSpPr>
            <p:cNvPr id="39" name="그룹 38"/>
            <p:cNvGrpSpPr/>
            <p:nvPr/>
          </p:nvGrpSpPr>
          <p:grpSpPr>
            <a:xfrm>
              <a:off x="7286060" y="2742134"/>
              <a:ext cx="1591627" cy="2950171"/>
              <a:chOff x="467544" y="1360792"/>
              <a:chExt cx="1218328" cy="2258240"/>
            </a:xfrm>
          </p:grpSpPr>
          <p:pic>
            <p:nvPicPr>
              <p:cNvPr id="40" name="Picture 2" descr="C:\Users\사장님\Desktop\완료\메인화면.jpg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467544" y="1360792"/>
                <a:ext cx="1218328" cy="2258240"/>
              </a:xfrm>
              <a:prstGeom prst="rect">
                <a:avLst/>
              </a:prstGeom>
              <a:noFill/>
            </p:spPr>
          </p:pic>
          <p:pic>
            <p:nvPicPr>
              <p:cNvPr id="41" name="그림 4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422" y="1556792"/>
                <a:ext cx="1038577" cy="1827708"/>
              </a:xfrm>
              <a:prstGeom prst="rect">
                <a:avLst/>
              </a:prstGeom>
            </p:spPr>
          </p:pic>
        </p:grpSp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03473" y="2998189"/>
              <a:ext cx="1356800" cy="2393611"/>
            </a:xfrm>
            <a:prstGeom prst="rect">
              <a:avLst/>
            </a:prstGeom>
          </p:spPr>
        </p:pic>
      </p:grpSp>
      <p:cxnSp>
        <p:nvCxnSpPr>
          <p:cNvPr id="26" name="직선 화살표 연결선 25"/>
          <p:cNvCxnSpPr/>
          <p:nvPr/>
        </p:nvCxnSpPr>
        <p:spPr>
          <a:xfrm>
            <a:off x="6228184" y="3880131"/>
            <a:ext cx="1853689" cy="556981"/>
          </a:xfrm>
          <a:prstGeom prst="straightConnector1">
            <a:avLst/>
          </a:prstGeom>
          <a:ln w="25400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8175422" y="4365104"/>
            <a:ext cx="147038" cy="246985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8" name="직사각형 37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362715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-108520" y="188640"/>
            <a:ext cx="9145016" cy="652338"/>
            <a:chOff x="-108520" y="332656"/>
            <a:chExt cx="7272808" cy="652338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-108520" y="338663"/>
              <a:ext cx="6704953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 (</a:t>
              </a:r>
              <a:r>
                <a:rPr lang="en-US" altLang="ko-KR" sz="3200" b="1" dirty="0" err="1" smtClean="0">
                  <a:solidFill>
                    <a:prstClr val="white">
                      <a:lumMod val="95000"/>
                    </a:prstClr>
                  </a:solidFill>
                </a:rPr>
                <a:t>ClassMate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) PC version sample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sp>
        <p:nvSpPr>
          <p:cNvPr id="16" name="오른쪽 화살표 15"/>
          <p:cNvSpPr/>
          <p:nvPr/>
        </p:nvSpPr>
        <p:spPr>
          <a:xfrm>
            <a:off x="3117191" y="1591278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오른쪽 화살표 18"/>
          <p:cNvSpPr/>
          <p:nvPr/>
        </p:nvSpPr>
        <p:spPr>
          <a:xfrm>
            <a:off x="5834608" y="1591278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오른쪽 화살표 27"/>
          <p:cNvSpPr/>
          <p:nvPr/>
        </p:nvSpPr>
        <p:spPr>
          <a:xfrm flipH="1">
            <a:off x="3117191" y="3281362"/>
            <a:ext cx="201375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오른쪽 화살표 30"/>
          <p:cNvSpPr/>
          <p:nvPr/>
        </p:nvSpPr>
        <p:spPr>
          <a:xfrm flipH="1">
            <a:off x="5834608" y="3281362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31" y="2670845"/>
            <a:ext cx="2354401" cy="151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31" y="4471045"/>
            <a:ext cx="2349154" cy="151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7" name="아래쪽 화살표 16"/>
          <p:cNvSpPr/>
          <p:nvPr/>
        </p:nvSpPr>
        <p:spPr>
          <a:xfrm>
            <a:off x="7139214" y="2492896"/>
            <a:ext cx="349091" cy="144016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아래쪽 화살표 31"/>
          <p:cNvSpPr/>
          <p:nvPr/>
        </p:nvSpPr>
        <p:spPr>
          <a:xfrm>
            <a:off x="1708085" y="4255021"/>
            <a:ext cx="349091" cy="144016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727" y="4471045"/>
            <a:ext cx="2354401" cy="151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4" name="오른쪽 화살표 33"/>
          <p:cNvSpPr/>
          <p:nvPr/>
        </p:nvSpPr>
        <p:spPr>
          <a:xfrm>
            <a:off x="3117191" y="5009554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031" y="4471045"/>
            <a:ext cx="2349154" cy="1512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6" name="오른쪽 화살표 35"/>
          <p:cNvSpPr/>
          <p:nvPr/>
        </p:nvSpPr>
        <p:spPr>
          <a:xfrm>
            <a:off x="5834608" y="5009554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30" name="직사각형 29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1" y="1052320"/>
            <a:ext cx="2402284" cy="1440575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279" y="1052321"/>
            <a:ext cx="2374849" cy="144000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031" y="1034903"/>
            <a:ext cx="2349154" cy="144000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031" y="2675702"/>
            <a:ext cx="2349154" cy="151200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727" y="2669869"/>
            <a:ext cx="2354401" cy="151200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944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-108520" y="188640"/>
            <a:ext cx="9145016" cy="652338"/>
            <a:chOff x="-108520" y="332656"/>
            <a:chExt cx="7272808" cy="652338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-108520" y="338663"/>
              <a:ext cx="7215542" cy="646331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TextBox 7"/>
            <p:cNvSpPr txBox="1">
              <a:spLocks noChangeArrowheads="1"/>
            </p:cNvSpPr>
            <p:nvPr/>
          </p:nvSpPr>
          <p:spPr bwMode="auto">
            <a:xfrm>
              <a:off x="217810" y="332656"/>
              <a:ext cx="69464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 (</a:t>
              </a:r>
              <a:r>
                <a:rPr lang="en-US" altLang="ko-KR" sz="3200" b="1" dirty="0" err="1" smtClean="0">
                  <a:solidFill>
                    <a:prstClr val="white">
                      <a:lumMod val="95000"/>
                    </a:prstClr>
                  </a:solidFill>
                </a:rPr>
                <a:t>ClassMate</a:t>
              </a:r>
              <a:r>
                <a:rPr lang="en-US" altLang="ko-KR" sz="3200" b="1" dirty="0" smtClean="0">
                  <a:solidFill>
                    <a:prstClr val="white">
                      <a:lumMod val="95000"/>
                    </a:prstClr>
                  </a:solidFill>
                </a:rPr>
                <a:t>) Mobile </a:t>
              </a:r>
              <a:r>
                <a:rPr lang="en-US" altLang="ko-KR" sz="3200" b="1" dirty="0" err="1" smtClean="0">
                  <a:solidFill>
                    <a:prstClr val="white">
                      <a:lumMod val="95000"/>
                    </a:prstClr>
                  </a:solidFill>
                </a:rPr>
                <a:t>versionsample</a:t>
              </a:r>
              <a:endParaRPr lang="ko-KR" altLang="en-US" sz="3200" b="1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</p:grpSp>
      <p:sp>
        <p:nvSpPr>
          <p:cNvPr id="34" name="오른쪽 화살표 33"/>
          <p:cNvSpPr/>
          <p:nvPr/>
        </p:nvSpPr>
        <p:spPr>
          <a:xfrm>
            <a:off x="2931851" y="2462571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681050" y="1196752"/>
            <a:ext cx="1591627" cy="2950171"/>
            <a:chOff x="2090628" y="1360792"/>
            <a:chExt cx="1218328" cy="2258240"/>
          </a:xfrm>
        </p:grpSpPr>
        <p:pic>
          <p:nvPicPr>
            <p:cNvPr id="15" name="Picture 2" descr="C:\Users\사장님\Desktop\완료\메인화면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090628" y="1360792"/>
              <a:ext cx="1218328" cy="2258240"/>
            </a:xfrm>
            <a:prstGeom prst="rect">
              <a:avLst/>
            </a:prstGeom>
            <a:noFill/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2727" y="1556792"/>
              <a:ext cx="1037779" cy="1827708"/>
            </a:xfrm>
            <a:prstGeom prst="rect">
              <a:avLst/>
            </a:prstGeom>
          </p:spPr>
        </p:pic>
      </p:grpSp>
      <p:sp>
        <p:nvSpPr>
          <p:cNvPr id="20" name="오른쪽 화살표 19"/>
          <p:cNvSpPr/>
          <p:nvPr/>
        </p:nvSpPr>
        <p:spPr>
          <a:xfrm>
            <a:off x="5970802" y="2454346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6633378" y="1196752"/>
            <a:ext cx="1611030" cy="2950171"/>
            <a:chOff x="3779226" y="1360792"/>
            <a:chExt cx="1218328" cy="2258240"/>
          </a:xfrm>
        </p:grpSpPr>
        <p:pic>
          <p:nvPicPr>
            <p:cNvPr id="26" name="Picture 2" descr="C:\Users\사장님\Desktop\완료\메인화면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779226" y="1360792"/>
              <a:ext cx="1218328" cy="2258240"/>
            </a:xfrm>
            <a:prstGeom prst="rect">
              <a:avLst/>
            </a:prstGeom>
            <a:noFill/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1920" y="1556792"/>
              <a:ext cx="1080120" cy="1827708"/>
            </a:xfrm>
            <a:prstGeom prst="rect">
              <a:avLst/>
            </a:prstGeom>
          </p:spPr>
        </p:pic>
      </p:grpSp>
      <p:sp>
        <p:nvSpPr>
          <p:cNvPr id="38" name="아래쪽 화살표 37"/>
          <p:cNvSpPr/>
          <p:nvPr/>
        </p:nvSpPr>
        <p:spPr>
          <a:xfrm>
            <a:off x="7313759" y="4221088"/>
            <a:ext cx="349091" cy="144016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115616" y="4554274"/>
            <a:ext cx="2950171" cy="1611030"/>
            <a:chOff x="1547664" y="4437113"/>
            <a:chExt cx="2950171" cy="1611030"/>
          </a:xfrm>
        </p:grpSpPr>
        <p:grpSp>
          <p:nvGrpSpPr>
            <p:cNvPr id="35" name="그룹 34"/>
            <p:cNvGrpSpPr/>
            <p:nvPr/>
          </p:nvGrpSpPr>
          <p:grpSpPr>
            <a:xfrm rot="16200000">
              <a:off x="2217235" y="3767542"/>
              <a:ext cx="1611030" cy="2950171"/>
              <a:chOff x="3779226" y="1360792"/>
              <a:chExt cx="1218328" cy="2258240"/>
            </a:xfrm>
          </p:grpSpPr>
          <p:pic>
            <p:nvPicPr>
              <p:cNvPr id="36" name="Picture 2" descr="C:\Users\사장님\Desktop\완료\메인화면.jp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779226" y="1360792"/>
                <a:ext cx="1218328" cy="2258240"/>
              </a:xfrm>
              <a:prstGeom prst="rect">
                <a:avLst/>
              </a:prstGeom>
              <a:noFill/>
            </p:spPr>
          </p:pic>
          <p:pic>
            <p:nvPicPr>
              <p:cNvPr id="37" name="그림 3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51920" y="1556792"/>
                <a:ext cx="1080120" cy="1827708"/>
              </a:xfrm>
              <a:prstGeom prst="rect">
                <a:avLst/>
              </a:prstGeom>
            </p:spPr>
          </p:pic>
        </p:grpSp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3719" y="4574666"/>
              <a:ext cx="2387724" cy="1326428"/>
            </a:xfrm>
            <a:prstGeom prst="rect">
              <a:avLst/>
            </a:prstGeom>
          </p:spPr>
        </p:pic>
      </p:grpSp>
      <p:sp>
        <p:nvSpPr>
          <p:cNvPr id="44" name="오른쪽 화살표 43"/>
          <p:cNvSpPr/>
          <p:nvPr/>
        </p:nvSpPr>
        <p:spPr>
          <a:xfrm flipH="1">
            <a:off x="4391472" y="5142297"/>
            <a:ext cx="180528" cy="43498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4932040" y="4509120"/>
            <a:ext cx="2950171" cy="1611030"/>
            <a:chOff x="4860032" y="4554274"/>
            <a:chExt cx="2950171" cy="1611030"/>
          </a:xfrm>
        </p:grpSpPr>
        <p:grpSp>
          <p:nvGrpSpPr>
            <p:cNvPr id="39" name="그룹 38"/>
            <p:cNvGrpSpPr/>
            <p:nvPr/>
          </p:nvGrpSpPr>
          <p:grpSpPr>
            <a:xfrm>
              <a:off x="4860032" y="4554274"/>
              <a:ext cx="2950171" cy="1611030"/>
              <a:chOff x="1547664" y="4437113"/>
              <a:chExt cx="2950171" cy="1611030"/>
            </a:xfrm>
          </p:grpSpPr>
          <p:grpSp>
            <p:nvGrpSpPr>
              <p:cNvPr id="40" name="그룹 39"/>
              <p:cNvGrpSpPr/>
              <p:nvPr/>
            </p:nvGrpSpPr>
            <p:grpSpPr>
              <a:xfrm rot="16200000">
                <a:off x="2217235" y="3767542"/>
                <a:ext cx="1611030" cy="2950171"/>
                <a:chOff x="3779226" y="1360792"/>
                <a:chExt cx="1218328" cy="2258240"/>
              </a:xfrm>
            </p:grpSpPr>
            <p:pic>
              <p:nvPicPr>
                <p:cNvPr id="42" name="Picture 2" descr="C:\Users\사장님\Desktop\완료\메인화면.jpg"/>
                <p:cNvPicPr>
                  <a:picLocks noChangeAspect="1" noChangeArrowheads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3779226" y="1360792"/>
                  <a:ext cx="1218328" cy="2258240"/>
                </a:xfrm>
                <a:prstGeom prst="rect">
                  <a:avLst/>
                </a:prstGeom>
                <a:noFill/>
              </p:spPr>
            </p:pic>
            <p:pic>
              <p:nvPicPr>
                <p:cNvPr id="43" name="그림 42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851920" y="1556792"/>
                  <a:ext cx="1080120" cy="1827708"/>
                </a:xfrm>
                <a:prstGeom prst="rect">
                  <a:avLst/>
                </a:prstGeom>
              </p:spPr>
            </p:pic>
          </p:grpSp>
          <p:pic>
            <p:nvPicPr>
              <p:cNvPr id="41" name="그림 4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03719" y="4574666"/>
                <a:ext cx="2387724" cy="1326428"/>
              </a:xfrm>
              <a:prstGeom prst="rect">
                <a:avLst/>
              </a:prstGeom>
            </p:spPr>
          </p:pic>
        </p:grpSp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6086" y="4687660"/>
              <a:ext cx="2372217" cy="1334373"/>
            </a:xfrm>
            <a:prstGeom prst="rect">
              <a:avLst/>
            </a:prstGeom>
          </p:spPr>
        </p:pic>
      </p:grpSp>
      <p:grpSp>
        <p:nvGrpSpPr>
          <p:cNvPr id="33" name="그룹 32"/>
          <p:cNvGrpSpPr/>
          <p:nvPr/>
        </p:nvGrpSpPr>
        <p:grpSpPr>
          <a:xfrm>
            <a:off x="-1" y="0"/>
            <a:ext cx="9144001" cy="6482427"/>
            <a:chOff x="-1" y="0"/>
            <a:chExt cx="9144001" cy="6482427"/>
          </a:xfrm>
        </p:grpSpPr>
        <p:sp>
          <p:nvSpPr>
            <p:cNvPr id="45" name="직사각형 44"/>
            <p:cNvSpPr/>
            <p:nvPr/>
          </p:nvSpPr>
          <p:spPr>
            <a:xfrm>
              <a:off x="-1" y="6431024"/>
              <a:ext cx="7488307" cy="5140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2699792" y="0"/>
              <a:ext cx="6444208" cy="943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689273" y="1196752"/>
            <a:ext cx="1591627" cy="2950171"/>
            <a:chOff x="689273" y="1196752"/>
            <a:chExt cx="1591627" cy="2950171"/>
          </a:xfrm>
        </p:grpSpPr>
        <p:grpSp>
          <p:nvGrpSpPr>
            <p:cNvPr id="5" name="그룹 4"/>
            <p:cNvGrpSpPr/>
            <p:nvPr/>
          </p:nvGrpSpPr>
          <p:grpSpPr>
            <a:xfrm>
              <a:off x="689273" y="1196752"/>
              <a:ext cx="1591627" cy="2950171"/>
              <a:chOff x="467544" y="1360792"/>
              <a:chExt cx="1218328" cy="2258240"/>
            </a:xfrm>
          </p:grpSpPr>
          <p:pic>
            <p:nvPicPr>
              <p:cNvPr id="10" name="Picture 2" descr="C:\Users\사장님\Desktop\완료\메인화면.jp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67544" y="1360792"/>
                <a:ext cx="1218328" cy="2258240"/>
              </a:xfrm>
              <a:prstGeom prst="rect">
                <a:avLst/>
              </a:prstGeom>
              <a:noFill/>
            </p:spPr>
          </p:pic>
          <p:pic>
            <p:nvPicPr>
              <p:cNvPr id="2" name="그림 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422" y="1556792"/>
                <a:ext cx="1038577" cy="1827708"/>
              </a:xfrm>
              <a:prstGeom prst="rect">
                <a:avLst/>
              </a:prstGeom>
            </p:spPr>
          </p:pic>
        </p:grpSp>
        <p:sp>
          <p:nvSpPr>
            <p:cNvPr id="47" name="직사각형 46"/>
            <p:cNvSpPr/>
            <p:nvPr/>
          </p:nvSpPr>
          <p:spPr>
            <a:xfrm>
              <a:off x="1298425" y="2423448"/>
              <a:ext cx="393255" cy="2566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378853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8246</TotalTime>
  <Words>677</Words>
  <Application>Microsoft Office PowerPoint</Application>
  <PresentationFormat>화면 슬라이드 쇼(4:3)</PresentationFormat>
  <Paragraphs>169</Paragraphs>
  <Slides>27</Slides>
  <Notes>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snoopy</dc:creator>
  <cp:lastModifiedBy>편집</cp:lastModifiedBy>
  <cp:revision>989</cp:revision>
  <cp:lastPrinted>2019-10-22T01:57:22Z</cp:lastPrinted>
  <dcterms:created xsi:type="dcterms:W3CDTF">2014-10-08T10:12:03Z</dcterms:created>
  <dcterms:modified xsi:type="dcterms:W3CDTF">2019-10-22T01:57:29Z</dcterms:modified>
</cp:coreProperties>
</file>